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306" r:id="rId3"/>
    <p:sldId id="318" r:id="rId4"/>
    <p:sldId id="323" r:id="rId5"/>
    <p:sldId id="319" r:id="rId6"/>
    <p:sldId id="317" r:id="rId7"/>
    <p:sldId id="311" r:id="rId8"/>
    <p:sldId id="320" r:id="rId9"/>
    <p:sldId id="321" r:id="rId10"/>
    <p:sldId id="312" r:id="rId11"/>
    <p:sldId id="309" r:id="rId12"/>
    <p:sldId id="322" r:id="rId13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4694" autoAdjust="0"/>
  </p:normalViewPr>
  <p:slideViewPr>
    <p:cSldViewPr>
      <p:cViewPr>
        <p:scale>
          <a:sx n="100" d="100"/>
          <a:sy n="100" d="100"/>
        </p:scale>
        <p:origin x="-1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Classeur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BA800-70A8-9044-A808-0CE863651629}" type="datetimeFigureOut">
              <a:rPr lang="fr-FR" smtClean="0"/>
              <a:t>16/10/17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12FD-3660-0F44-B8CB-810026F5D7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49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12FD-3660-0F44-B8CB-810026F5D73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13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200 </a:t>
            </a:r>
            <a:r>
              <a:rPr lang="fr-FR" dirty="0" err="1" smtClean="0"/>
              <a:t>kE</a:t>
            </a:r>
            <a:r>
              <a:rPr lang="fr-FR" dirty="0" smtClean="0"/>
              <a:t> per </a:t>
            </a:r>
            <a:r>
              <a:rPr lang="fr-FR" dirty="0" err="1" smtClean="0"/>
              <a:t>year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12FD-3660-0F44-B8CB-810026F5D73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1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12FD-3660-0F44-B8CB-810026F5D73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1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12FD-3660-0F44-B8CB-810026F5D73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1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12FD-3660-0F44-B8CB-810026F5D73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1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12FD-3660-0F44-B8CB-810026F5D73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13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12FD-3660-0F44-B8CB-810026F5D73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13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12FD-3660-0F44-B8CB-810026F5D73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13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12FD-3660-0F44-B8CB-810026F5D73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13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200 </a:t>
            </a:r>
            <a:r>
              <a:rPr lang="fr-FR" dirty="0" err="1" smtClean="0"/>
              <a:t>kE</a:t>
            </a:r>
            <a:r>
              <a:rPr lang="fr-FR" dirty="0" smtClean="0"/>
              <a:t> per </a:t>
            </a:r>
            <a:r>
              <a:rPr lang="fr-FR" dirty="0" err="1" smtClean="0"/>
              <a:t>year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12FD-3660-0F44-B8CB-810026F5D73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1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apc.univ-paris7.fr/~beckmann/" TargetMode="External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195736" y="0"/>
            <a:ext cx="6830164" cy="1470025"/>
          </a:xfrm>
        </p:spPr>
        <p:txBody>
          <a:bodyPr/>
          <a:lstStyle/>
          <a:p>
            <a:r>
              <a:rPr lang="fr-FR" dirty="0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149080"/>
            <a:ext cx="6400800" cy="144016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The </a:t>
            </a:r>
            <a:r>
              <a:rPr lang="fr-FR" dirty="0" err="1" smtClean="0"/>
              <a:t>European</a:t>
            </a:r>
            <a:r>
              <a:rPr lang="fr-FR" dirty="0" smtClean="0"/>
              <a:t> Open Science Cloud (EOSC)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4716016" y="530120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rgbClr val="7F7F7F"/>
                </a:solidFill>
                <a:hlinkClick r:id="rId2"/>
              </a:rPr>
              <a:t>Volker.Beckmann@IN2P3.FR</a:t>
            </a:r>
            <a:endParaRPr lang="fr-FR" sz="2000" dirty="0">
              <a:solidFill>
                <a:srgbClr val="7F7F7F"/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8362381" y="65324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51520" y="6381328"/>
            <a:ext cx="105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16/10/2017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3855481" y="6309320"/>
            <a:ext cx="1436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Journées SUCCES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140968"/>
            <a:ext cx="9144000" cy="12231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Screen Shot 2016-11-10 at 09.22.2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14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2699792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fr-FR" dirty="0" err="1" smtClean="0"/>
              <a:t>FACe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251520" y="6505599"/>
            <a:ext cx="105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16/10/2017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3639457" y="6453336"/>
            <a:ext cx="1436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Journées SUCCES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8388424" y="6433591"/>
            <a:ext cx="64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DC9FB6B-617F-1943-8D61-1D61108D59D1}" type="slidenum">
              <a:rPr lang="fr-FR" sz="1400" smtClean="0">
                <a:solidFill>
                  <a:srgbClr val="7F7F7F"/>
                </a:solidFill>
              </a:rPr>
              <a:t>‹#›</a:t>
            </a:fld>
            <a:r>
              <a:rPr lang="fr-FR" sz="1400" dirty="0" smtClean="0">
                <a:solidFill>
                  <a:srgbClr val="7F7F7F"/>
                </a:solidFill>
              </a:rPr>
              <a:t>/10</a:t>
            </a:r>
            <a:endParaRPr lang="fr-FR" sz="1400" dirty="0">
              <a:solidFill>
                <a:srgbClr val="7F7F7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20541" y="1700808"/>
            <a:ext cx="9144000" cy="144016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35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8497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DFC7F-7FBE-41F5-849C-B93F3297BAC0}" type="datetimeFigureOut">
              <a:rPr lang="fr-FR" smtClean="0"/>
              <a:t>16/10/17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356351"/>
            <a:ext cx="3744416" cy="385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logo_in2p3_circl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7" y="0"/>
            <a:ext cx="2743309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b="1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uropa.eu/rapid/press-release_MEMO-16-1409_en.htm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6904856" cy="1440160"/>
          </a:xfrm>
        </p:spPr>
        <p:txBody>
          <a:bodyPr>
            <a:normAutofit/>
          </a:bodyPr>
          <a:lstStyle/>
          <a:p>
            <a:r>
              <a:rPr lang="fr-FR" b="1" dirty="0"/>
              <a:t>Projet </a:t>
            </a:r>
            <a:r>
              <a:rPr lang="fr-FR" b="1" dirty="0" smtClean="0"/>
              <a:t>« France </a:t>
            </a:r>
            <a:r>
              <a:rPr lang="fr-FR" b="1" dirty="0"/>
              <a:t>Tier-</a:t>
            </a:r>
            <a:r>
              <a:rPr lang="fr-FR" b="1" dirty="0" smtClean="0"/>
              <a:t>2 » </a:t>
            </a:r>
            <a:r>
              <a:rPr lang="fr-FR" b="1" dirty="0"/>
              <a:t>et les conséquences pour France Grilles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4397" y="65324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50229" y="65432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97764" y="646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14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923790"/>
            <a:ext cx="8208912" cy="701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Garder France Grilles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ym typeface="Wingdings"/>
              </a:rPr>
              <a:t>Évoluer France Cloud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ym typeface="Wingdings"/>
              </a:rPr>
              <a:t>Par exemple: intégrer </a:t>
            </a:r>
            <a:r>
              <a:rPr lang="fr-FR" dirty="0" err="1" smtClean="0">
                <a:sym typeface="Wingdings"/>
              </a:rPr>
              <a:t>qq</a:t>
            </a:r>
            <a:r>
              <a:rPr lang="fr-FR" dirty="0" smtClean="0">
                <a:sym typeface="Wingdings"/>
              </a:rPr>
              <a:t>. </a:t>
            </a:r>
            <a:r>
              <a:rPr lang="fr-FR" dirty="0" err="1" smtClean="0">
                <a:sym typeface="Wingdings"/>
              </a:rPr>
              <a:t>mésocentres</a:t>
            </a:r>
            <a:r>
              <a:rPr lang="fr-FR" dirty="0" smtClean="0">
                <a:sym typeface="Wingdings"/>
              </a:rPr>
              <a:t> dans France Cloud</a:t>
            </a:r>
          </a:p>
          <a:p>
            <a:pPr marL="285750" indent="-285750">
              <a:buFont typeface="Arial"/>
              <a:buChar char="•"/>
            </a:pPr>
            <a:endParaRPr lang="fr-FR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ym typeface="Wingdings"/>
              </a:rPr>
              <a:t>Discuter représentation sur EGI  (et EUDAT ?)</a:t>
            </a:r>
          </a:p>
          <a:p>
            <a:pPr marL="285750" indent="-285750">
              <a:buFont typeface="Arial"/>
              <a:buChar char="•"/>
            </a:pPr>
            <a:endParaRPr lang="fr-FR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fr-FR" dirty="0"/>
              <a:t>Qu'est-ce qui est nécessaire pour construire un système de </a:t>
            </a:r>
            <a:r>
              <a:rPr lang="fr-FR" dirty="0" err="1"/>
              <a:t>cloud</a:t>
            </a:r>
            <a:r>
              <a:rPr lang="fr-FR" dirty="0"/>
              <a:t> français intégrant des </a:t>
            </a:r>
            <a:r>
              <a:rPr lang="fr-FR" dirty="0" err="1"/>
              <a:t>mésocentres</a:t>
            </a:r>
            <a:r>
              <a:rPr lang="fr-FR" dirty="0" smtClean="0"/>
              <a:t>? </a:t>
            </a:r>
            <a:r>
              <a:rPr lang="fr-FR" dirty="0" err="1" smtClean="0"/>
              <a:t>P.e</a:t>
            </a:r>
            <a:r>
              <a:rPr lang="fr-FR" dirty="0" smtClean="0"/>
              <a:t>. expertise </a:t>
            </a:r>
            <a:r>
              <a:rPr lang="fr-FR" dirty="0" err="1" smtClean="0"/>
              <a:t>OpenStack</a:t>
            </a:r>
            <a:r>
              <a:rPr lang="fr-FR" dirty="0" smtClean="0"/>
              <a:t>, etc.</a:t>
            </a:r>
            <a:endParaRPr lang="fr-FR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fr-FR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ym typeface="Wingdings"/>
              </a:rPr>
              <a:t>Besoin? Nécessité </a:t>
            </a:r>
            <a:r>
              <a:rPr lang="fr-FR" i="1" dirty="0" smtClean="0">
                <a:sym typeface="Wingdings"/>
              </a:rPr>
              <a:t>Gap </a:t>
            </a:r>
            <a:r>
              <a:rPr lang="fr-FR" i="1" dirty="0" err="1" smtClean="0">
                <a:sym typeface="Wingdings"/>
              </a:rPr>
              <a:t>analysis</a:t>
            </a:r>
            <a:r>
              <a:rPr lang="fr-FR" i="1" dirty="0" smtClean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?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ym typeface="Wingdings"/>
              </a:rPr>
              <a:t>Support technique, formation, publicité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ym typeface="Wingdings"/>
              </a:rPr>
              <a:t>Décision au niveau laboratoire</a:t>
            </a:r>
          </a:p>
          <a:p>
            <a:pPr marL="285750" indent="-285750">
              <a:buFont typeface="Arial"/>
              <a:buChar char="•"/>
            </a:pPr>
            <a:endParaRPr lang="fr-FR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fr-FR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fr-FR" dirty="0">
              <a:sym typeface="Wingdings"/>
            </a:endParaRPr>
          </a:p>
          <a:p>
            <a:endParaRPr lang="fr-FR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fr-FR" dirty="0" smtClean="0">
              <a:sym typeface="Wingdings"/>
            </a:endParaRPr>
          </a:p>
          <a:p>
            <a:endParaRPr lang="fr-FR" dirty="0" smtClean="0">
              <a:sym typeface="Wingdings"/>
            </a:endParaRPr>
          </a:p>
          <a:p>
            <a:endParaRPr lang="fr-FR" dirty="0"/>
          </a:p>
          <a:p>
            <a:endParaRPr lang="fr-FR" u="sng" dirty="0" smtClean="0"/>
          </a:p>
          <a:p>
            <a:endParaRPr lang="fr-FR" u="sng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i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fr-FR" dirty="0"/>
              <a:t>préparer France Grilles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à </a:t>
            </a:r>
            <a:r>
              <a:rPr lang="fr-FR" dirty="0"/>
              <a:t>faire partie de FR-T2</a:t>
            </a:r>
          </a:p>
        </p:txBody>
      </p:sp>
    </p:spTree>
    <p:extLst>
      <p:ext uri="{BB962C8B-B14F-4D97-AF65-F5344CB8AC3E}">
        <p14:creationId xmlns:p14="http://schemas.microsoft.com/office/powerpoint/2010/main" val="129320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692696"/>
            <a:ext cx="6192688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0090"/>
                </a:solidFill>
              </a:rPr>
              <a:t>Conclusion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2204864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endParaRPr lang="fr-FR" sz="2800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2420888"/>
            <a:ext cx="6814686" cy="2375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sz="2000" dirty="0"/>
              <a:t>renouvellement du GIS France Grilles pour 2 </a:t>
            </a:r>
            <a:r>
              <a:rPr lang="fr-FR" sz="2000" dirty="0" smtClean="0"/>
              <a:t>ans (2018-2019)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sz="2000" dirty="0" smtClean="0">
                <a:sym typeface="Wingdings"/>
              </a:rPr>
              <a:t>Intégration du France Grilles / Cloud dans FR-</a:t>
            </a:r>
            <a:r>
              <a:rPr lang="fr-FR" sz="2000" dirty="0" smtClean="0">
                <a:sym typeface="Wingdings"/>
              </a:rPr>
              <a:t>T2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sz="2000" dirty="0" smtClean="0">
                <a:sym typeface="Wingdings"/>
              </a:rPr>
              <a:t>Vision Française et européenne </a:t>
            </a:r>
            <a:endParaRPr lang="fr-FR" sz="2000" dirty="0" smtClean="0"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sz="2000" dirty="0" smtClean="0">
                <a:sym typeface="Wingdings"/>
              </a:rPr>
              <a:t>Garder France Grilles, développer France Cloud </a:t>
            </a:r>
            <a:endParaRPr lang="fr-FR" sz="2000" dirty="0">
              <a:sym typeface="Wingdings"/>
            </a:endParaRPr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07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692696"/>
            <a:ext cx="6192688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0090"/>
                </a:solidFill>
              </a:rPr>
              <a:t>Discussion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2204864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endParaRPr lang="fr-FR" sz="2800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68400" y="2492896"/>
            <a:ext cx="6276077" cy="1477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>
                <a:sym typeface="Wingdings"/>
              </a:rPr>
              <a:t>Notre rôle et responsabilité sur France Cloud ?</a:t>
            </a:r>
          </a:p>
          <a:p>
            <a:pPr marL="285750" indent="-285750">
              <a:buFont typeface="Arial"/>
              <a:buChar char="•"/>
            </a:pPr>
            <a:endParaRPr lang="fr-FR" sz="2400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fr-FR" sz="2400" dirty="0"/>
              <a:t>Combien nous sommes </a:t>
            </a:r>
            <a:r>
              <a:rPr lang="fr-FR" sz="2400" dirty="0" smtClean="0"/>
              <a:t>prêts  </a:t>
            </a:r>
            <a:r>
              <a:rPr lang="fr-FR" sz="2400" dirty="0"/>
              <a:t>à investir (RH</a:t>
            </a:r>
            <a:r>
              <a:rPr lang="fr-FR" sz="2400" dirty="0" smtClean="0"/>
              <a:t>) ?</a:t>
            </a:r>
          </a:p>
          <a:p>
            <a:pPr marL="285750" indent="-285750">
              <a:buFont typeface="Arial"/>
              <a:buChar char="•"/>
            </a:pPr>
            <a:endParaRPr lang="fr-FR" dirty="0">
              <a:sym typeface="Wingdings"/>
            </a:endParaRPr>
          </a:p>
        </p:txBody>
      </p:sp>
      <p:pic>
        <p:nvPicPr>
          <p:cNvPr id="4" name="Image 3" descr="discuss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9080"/>
            <a:ext cx="3672408" cy="23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France Grilles aujourd'hui </a:t>
            </a:r>
            <a:r>
              <a:rPr lang="fr-FR" dirty="0"/>
              <a:t>et demain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9552" y="2204864"/>
            <a:ext cx="4814138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sz="2000" dirty="0"/>
              <a:t>situation </a:t>
            </a:r>
            <a:r>
              <a:rPr lang="fr-FR" sz="2000" dirty="0" smtClean="0"/>
              <a:t>actuelle France Grilles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sz="2000" dirty="0" smtClean="0"/>
              <a:t>FR-T2 et la vision </a:t>
            </a:r>
            <a:r>
              <a:rPr lang="fr-FR" sz="2000" dirty="0" smtClean="0"/>
              <a:t>Française / européenne</a:t>
            </a:r>
            <a:endParaRPr lang="fr-FR" sz="2000" dirty="0" smtClean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sz="2000" dirty="0"/>
              <a:t>feuille de </a:t>
            </a:r>
            <a:r>
              <a:rPr lang="fr-FR" sz="2000" dirty="0" smtClean="0"/>
              <a:t>route pour France Grilles</a:t>
            </a:r>
            <a:endParaRPr lang="fr-FR" sz="2000" dirty="0"/>
          </a:p>
          <a:p>
            <a:pPr>
              <a:lnSpc>
                <a:spcPct val="150000"/>
              </a:lnSpc>
            </a:pPr>
            <a:endParaRPr lang="fr-FR" sz="2000" dirty="0" smtClean="0"/>
          </a:p>
          <a:p>
            <a:pPr>
              <a:lnSpc>
                <a:spcPct val="150000"/>
              </a:lnSpc>
            </a:pPr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6444208" y="6145559"/>
            <a:ext cx="234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Virgo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operations</a:t>
            </a:r>
            <a:r>
              <a:rPr lang="fr-FR" sz="1400" dirty="0" smtClean="0">
                <a:solidFill>
                  <a:schemeClr val="bg1"/>
                </a:solidFill>
              </a:rPr>
              <a:t> room (2017)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2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France Grilles: Situation actuelle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11560" y="2276872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Groupement d’Intérêt Scientifique (GIS) depuis 2010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CEA, CPU, CNRS, INRA, INRIA, INSERM, RENATER, MENESR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Missions: grille de production, contribuer au EGI, collaboration entre les équipes, </a:t>
            </a:r>
            <a:r>
              <a:rPr lang="fr-FR" i="1" dirty="0" err="1" smtClean="0"/>
              <a:t>cloud</a:t>
            </a:r>
            <a:r>
              <a:rPr lang="fr-FR" i="1" dirty="0" smtClean="0"/>
              <a:t> </a:t>
            </a:r>
            <a:r>
              <a:rPr lang="fr-FR" i="1" dirty="0" err="1" smtClean="0"/>
              <a:t>computing</a:t>
            </a:r>
            <a:r>
              <a:rPr lang="fr-FR" i="1" dirty="0" smtClean="0"/>
              <a:t> </a:t>
            </a:r>
            <a:r>
              <a:rPr lang="fr-FR" dirty="0" smtClean="0"/>
              <a:t>(depuis 2012)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Grille: 12 sites, 44 000 cœurs, 32 </a:t>
            </a:r>
            <a:r>
              <a:rPr lang="fr-FR" dirty="0" err="1" smtClean="0"/>
              <a:t>PByte</a:t>
            </a:r>
            <a:r>
              <a:rPr lang="fr-FR" dirty="0" smtClean="0"/>
              <a:t>, 12% EGI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Cloud: 6 sites production, 4 000 cœurs, 560 </a:t>
            </a:r>
            <a:r>
              <a:rPr lang="fr-FR" dirty="0" err="1" smtClean="0"/>
              <a:t>TByte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Aspect sécurité: CEA </a:t>
            </a:r>
            <a:r>
              <a:rPr lang="fr-FR" dirty="0" smtClean="0">
                <a:sym typeface="Wingdings"/>
              </a:rPr>
              <a:t> ?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r>
              <a:rPr lang="fr-FR" dirty="0"/>
              <a:t>Mais qu'est-ce </a:t>
            </a:r>
            <a:r>
              <a:rPr lang="fr-FR" dirty="0" smtClean="0"/>
              <a:t>qu'un GIS?</a:t>
            </a:r>
          </a:p>
          <a:p>
            <a:r>
              <a:rPr lang="fr-FR" dirty="0" smtClean="0"/>
              <a:t>« une </a:t>
            </a:r>
            <a:r>
              <a:rPr lang="fr-FR" dirty="0"/>
              <a:t>entité et un système de fonctionnement imaginés et mis en œuvre </a:t>
            </a:r>
            <a:r>
              <a:rPr lang="fr-FR" dirty="0" smtClean="0"/>
              <a:t>par le CNRS »</a:t>
            </a:r>
          </a:p>
          <a:p>
            <a:r>
              <a:rPr lang="fr-FR" dirty="0" smtClean="0"/>
              <a:t>« En </a:t>
            </a:r>
            <a:r>
              <a:rPr lang="fr-FR" dirty="0"/>
              <a:t>moyenne, les GIS </a:t>
            </a:r>
            <a:r>
              <a:rPr lang="fr-FR" dirty="0" smtClean="0"/>
              <a:t>sont </a:t>
            </a:r>
            <a:r>
              <a:rPr lang="fr-FR" dirty="0"/>
              <a:t>prévus pour durer environ 4 ans</a:t>
            </a:r>
            <a:r>
              <a:rPr lang="fr-FR" dirty="0" smtClean="0"/>
              <a:t>. » (CNRS, note de cadrage </a:t>
            </a:r>
            <a:r>
              <a:rPr lang="fr-FR" dirty="0"/>
              <a:t>n° 963345SJUR) 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786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44624"/>
            <a:ext cx="6192688" cy="1143000"/>
          </a:xfrm>
        </p:spPr>
        <p:txBody>
          <a:bodyPr/>
          <a:lstStyle/>
          <a:p>
            <a:r>
              <a:rPr lang="fr-FR" dirty="0" smtClean="0"/>
              <a:t>Europe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772816"/>
            <a:ext cx="84249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en-GB" sz="2000" dirty="0" smtClean="0"/>
              <a:t>European Open Science Cloud (EOSC)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sz="2000" dirty="0"/>
              <a:t>Accès pour tous les </a:t>
            </a:r>
            <a:r>
              <a:rPr lang="fr-FR" sz="2000" dirty="0" smtClean="0"/>
              <a:t>chercheurs </a:t>
            </a:r>
            <a:r>
              <a:rPr lang="fr-FR" sz="2000" dirty="0"/>
              <a:t>européens aux e-infrastructures et </a:t>
            </a:r>
            <a:r>
              <a:rPr lang="fr-FR" sz="2000" dirty="0" smtClean="0"/>
              <a:t>services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sz="2000" dirty="0"/>
              <a:t>Relier les infrastructures / services </a:t>
            </a:r>
            <a:r>
              <a:rPr lang="fr-FR" sz="2000" dirty="0" smtClean="0"/>
              <a:t>existants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Défis :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000" dirty="0" smtClean="0"/>
              <a:t>Business and governance model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sz="2000" dirty="0"/>
              <a:t>Différentes communautés, cultures, infrastructures</a:t>
            </a:r>
            <a:r>
              <a:rPr lang="en-GB" sz="2000" dirty="0" smtClean="0"/>
              <a:t> </a:t>
            </a:r>
            <a:r>
              <a:rPr lang="en-GB" sz="2000" dirty="0" smtClean="0">
                <a:sym typeface="Wingdings"/>
              </a:rPr>
              <a:t> </a:t>
            </a:r>
            <a:r>
              <a:rPr lang="en-GB" sz="2000" dirty="0" err="1" smtClean="0">
                <a:sym typeface="Wingdings"/>
              </a:rPr>
              <a:t>interoperabilité</a:t>
            </a:r>
            <a:endParaRPr lang="en-GB" sz="2000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000" dirty="0" smtClean="0"/>
              <a:t> </a:t>
            </a:r>
            <a:r>
              <a:rPr lang="en-GB" sz="2000" dirty="0" err="1" smtClean="0"/>
              <a:t>Barrières</a:t>
            </a:r>
            <a:r>
              <a:rPr lang="en-GB" sz="2000" dirty="0" smtClean="0"/>
              <a:t> </a:t>
            </a:r>
            <a:r>
              <a:rPr lang="en-GB" sz="2000" dirty="0" err="1" smtClean="0"/>
              <a:t>sociales</a:t>
            </a:r>
            <a:r>
              <a:rPr lang="en-GB" sz="2000" dirty="0" smtClean="0"/>
              <a:t> et </a:t>
            </a:r>
            <a:r>
              <a:rPr lang="en-GB" sz="2000" dirty="0" err="1" smtClean="0"/>
              <a:t>culturelles</a:t>
            </a:r>
            <a:endParaRPr lang="en-GB" sz="2000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260648"/>
            <a:ext cx="1587500" cy="1054100"/>
          </a:xfrm>
          <a:prstGeom prst="rect">
            <a:avLst/>
          </a:prstGeom>
        </p:spPr>
      </p:pic>
      <p:pic>
        <p:nvPicPr>
          <p:cNvPr id="5" name="Image 4" descr="Screen Shot 2017-08-04 at 10.40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429000"/>
            <a:ext cx="1907828" cy="13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9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Calls 3 - 6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67544" y="594928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Lucida Grande"/>
              <a:buChar char="*"/>
            </a:pPr>
            <a:r>
              <a:rPr lang="en-US" sz="1400" dirty="0" smtClean="0"/>
              <a:t>EDI: </a:t>
            </a:r>
            <a:r>
              <a:rPr lang="en-US" sz="1400" dirty="0" smtClean="0">
                <a:hlinkClick r:id="rId2"/>
              </a:rPr>
              <a:t>European Data Infrastructure</a:t>
            </a:r>
            <a:endParaRPr lang="en-US" sz="1400" dirty="0" smtClean="0"/>
          </a:p>
          <a:p>
            <a:pPr marL="285750" indent="-285750">
              <a:buFont typeface="Lucida Grande"/>
              <a:buChar char="*"/>
            </a:pPr>
            <a:r>
              <a:rPr lang="en-US" sz="1400" dirty="0" smtClean="0"/>
              <a:t>SME: Small and medium-sized enterprises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195736" y="5517232"/>
            <a:ext cx="414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Adoption of the WP : end of </a:t>
            </a:r>
            <a:r>
              <a:rPr lang="fr-FR" dirty="0" err="1" smtClean="0"/>
              <a:t>October</a:t>
            </a:r>
            <a:r>
              <a:rPr lang="fr-FR" dirty="0" smtClean="0"/>
              <a:t> 2017</a:t>
            </a:r>
            <a:endParaRPr lang="fr-FR" dirty="0"/>
          </a:p>
        </p:txBody>
      </p:sp>
      <p:pic>
        <p:nvPicPr>
          <p:cNvPr id="3" name="Image 2" descr="Screen Shot 2017-08-29 at 11.24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3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Vision calcul en France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87624" y="6309320"/>
            <a:ext cx="6620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 </a:t>
            </a:r>
            <a:r>
              <a:rPr lang="fr-FR" sz="1600" dirty="0" smtClean="0"/>
              <a:t>informations </a:t>
            </a:r>
            <a:r>
              <a:rPr lang="fr-FR" sz="1600" dirty="0"/>
              <a:t>selon le </a:t>
            </a:r>
            <a:r>
              <a:rPr lang="fr-FR" sz="1600" dirty="0" smtClean="0"/>
              <a:t>système NSIP (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Nouveau Système Information </a:t>
            </a:r>
            <a:r>
              <a:rPr lang="fr-FR" sz="1600" dirty="0" smtClean="0">
                <a:solidFill>
                  <a:srgbClr val="000000"/>
                </a:solidFill>
                <a:ea typeface="Calibri"/>
                <a:cs typeface="Calibri"/>
              </a:rPr>
              <a:t>Projets)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2" name="Image 1" descr="Screen Shot 2017-10-11 at 17.15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68"/>
            <a:ext cx="8820472" cy="68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8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IR FR-T2</a:t>
            </a:r>
            <a:endParaRPr lang="fr-FR" dirty="0"/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3950332689"/>
              </p:ext>
            </p:extLst>
          </p:nvPr>
        </p:nvGraphicFramePr>
        <p:xfrm>
          <a:off x="1547664" y="3134618"/>
          <a:ext cx="5435600" cy="372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 1" descr="Screen Shot 2017-10-11 at 17.38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1988840"/>
            <a:ext cx="9144000" cy="458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1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IR FR-T2; réunion du conseil de GIS FG</a:t>
            </a:r>
            <a:endParaRPr lang="fr-FR" dirty="0"/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2093851345"/>
              </p:ext>
            </p:extLst>
          </p:nvPr>
        </p:nvGraphicFramePr>
        <p:xfrm>
          <a:off x="1547664" y="3134618"/>
          <a:ext cx="5435600" cy="372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39552" y="2060848"/>
            <a:ext cx="63178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Mots clefs sur la demande d’IR : 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fédérer </a:t>
            </a:r>
            <a:r>
              <a:rPr lang="fr-FR" dirty="0"/>
              <a:t>les besoins en calcul Tier2-HPC, 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passerelles </a:t>
            </a:r>
            <a:r>
              <a:rPr lang="fr-FR" dirty="0"/>
              <a:t>entre moyens régionaux et nationaux, 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intégrer </a:t>
            </a:r>
            <a:r>
              <a:rPr lang="fr-FR" dirty="0"/>
              <a:t>des ressources disséminées, 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participer </a:t>
            </a:r>
            <a:r>
              <a:rPr lang="fr-FR" dirty="0"/>
              <a:t>à un </a:t>
            </a:r>
            <a:r>
              <a:rPr lang="fr-FR" dirty="0" err="1"/>
              <a:t>cloud</a:t>
            </a:r>
            <a:r>
              <a:rPr lang="fr-FR" dirty="0"/>
              <a:t> de calcul distribué, 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réseau </a:t>
            </a:r>
            <a:r>
              <a:rPr lang="fr-FR" dirty="0"/>
              <a:t>de compétences et support aux utilisateurs, 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point </a:t>
            </a:r>
            <a:r>
              <a:rPr lang="fr-FR" dirty="0"/>
              <a:t>d’entrée pour toutes les communautés de recherche ayant des besoins en calcul.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Cette infrastructure devrait être l‘interlocuteur de GENCI pour interagir avec le niveau régional. 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Les </a:t>
            </a:r>
            <a:r>
              <a:rPr lang="fr-FR" dirty="0"/>
              <a:t>compétences de France Grilles ainsi que la représentation dans EGI doivent être intégrées. 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Amener </a:t>
            </a:r>
            <a:r>
              <a:rPr lang="fr-FR" dirty="0"/>
              <a:t>le réseau des </a:t>
            </a:r>
            <a:r>
              <a:rPr lang="fr-FR" dirty="0" err="1"/>
              <a:t>mesocentres</a:t>
            </a:r>
            <a:r>
              <a:rPr lang="fr-FR" dirty="0"/>
              <a:t> à un niveau opérationnel. 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Répondre </a:t>
            </a:r>
            <a:r>
              <a:rPr lang="fr-FR" dirty="0"/>
              <a:t>aux nouveaux besoins de nouvelles communautés. 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rot="1646177">
            <a:off x="7392348" y="2411333"/>
            <a:ext cx="12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96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IR FR-T2; réunion du conseil de GIS FG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2060848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Gestion? Portage de l’IR par la CPU?</a:t>
            </a:r>
          </a:p>
          <a:p>
            <a:r>
              <a:rPr lang="fr-FR" dirty="0" smtClean="0"/>
              <a:t>Responsabilité France Grilles?</a:t>
            </a:r>
          </a:p>
          <a:p>
            <a:endParaRPr lang="fr-FR" dirty="0" smtClean="0"/>
          </a:p>
          <a:p>
            <a:pPr marL="285750" indent="-285750">
              <a:buFont typeface="Wingdings" charset="0"/>
              <a:buChar char="à"/>
            </a:pPr>
            <a:r>
              <a:rPr lang="fr-FR" dirty="0" smtClean="0"/>
              <a:t>quelques-unes des questions ouvertes concernant FR-T2</a:t>
            </a:r>
          </a:p>
          <a:p>
            <a:pPr marL="285750" indent="-285750">
              <a:buFont typeface="Wingdings" charset="0"/>
              <a:buChar char="à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discussion et définition de la nouvelle IR prendront du temps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Pendant ce temps: renouvellement du GIS France Grilles pour 2 ans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FG dans la feuille de route nationale 2016 </a:t>
            </a:r>
            <a:r>
              <a:rPr lang="fr-FR" dirty="0" smtClean="0">
                <a:sym typeface="Wingdings"/>
              </a:rPr>
              <a:t> candidater 2018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préparer </a:t>
            </a:r>
            <a:r>
              <a:rPr lang="fr-FR" dirty="0"/>
              <a:t>France Grilles à faire partie de FR-T2</a:t>
            </a:r>
          </a:p>
          <a:p>
            <a:endParaRPr lang="en-US" dirty="0" smtClean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rot="1646177">
            <a:off x="7392348" y="2411333"/>
            <a:ext cx="12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386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6779</TotalTime>
  <Words>457</Words>
  <Application>Microsoft Macintosh PowerPoint</Application>
  <PresentationFormat>Présentation à l'écran (4:3)</PresentationFormat>
  <Paragraphs>105</Paragraphs>
  <Slides>12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France Grilles aujourd'hui et demain</vt:lpstr>
      <vt:lpstr>France Grilles: Situation actuelle</vt:lpstr>
      <vt:lpstr>Europe</vt:lpstr>
      <vt:lpstr>Calls 3 - 6</vt:lpstr>
      <vt:lpstr>Vision calcul en France</vt:lpstr>
      <vt:lpstr>IR FR-T2</vt:lpstr>
      <vt:lpstr>IR FR-T2; réunion du conseil de GIS FG</vt:lpstr>
      <vt:lpstr>IR FR-T2; réunion du conseil de GIS FG</vt:lpstr>
      <vt:lpstr>préparer France Grilles  à faire partie de FR-T2</vt:lpstr>
      <vt:lpstr>Conclusion</vt:lpstr>
      <vt:lpstr>Discussion</vt:lpstr>
    </vt:vector>
  </TitlesOfParts>
  <Company>CNRS DR16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national de physique nucléaire et de physique des particules</dc:title>
  <dc:creator>HAROUTUNIAN Valerie</dc:creator>
  <cp:lastModifiedBy>BECKMANN Volker</cp:lastModifiedBy>
  <cp:revision>330</cp:revision>
  <cp:lastPrinted>2017-07-10T13:23:13Z</cp:lastPrinted>
  <dcterms:created xsi:type="dcterms:W3CDTF">2016-09-21T14:30:07Z</dcterms:created>
  <dcterms:modified xsi:type="dcterms:W3CDTF">2017-10-16T07:17:06Z</dcterms:modified>
</cp:coreProperties>
</file>