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_rels/presentation.xml.rels" ContentType="application/vnd.openxmlformats-package.relationships+xml"/>
  <Override PartName="/ppt/media/image58.jpeg" ContentType="image/jpeg"/>
  <Override PartName="/ppt/media/image55.png" ContentType="image/png"/>
  <Override PartName="/ppt/media/image53.jpeg" ContentType="image/jpeg"/>
  <Override PartName="/ppt/media/image52.jpeg" ContentType="image/jpeg"/>
  <Override PartName="/ppt/media/image51.jpeg" ContentType="image/jpeg"/>
  <Override PartName="/ppt/media/image50.jpeg" ContentType="image/jpeg"/>
  <Override PartName="/ppt/media/image48.gif" ContentType="image/gif"/>
  <Override PartName="/ppt/media/image47.jpeg" ContentType="image/jpeg"/>
  <Override PartName="/ppt/media/image20.jpeg" ContentType="image/jpeg"/>
  <Override PartName="/ppt/media/image3.png" ContentType="image/png"/>
  <Override PartName="/ppt/media/image18.png" ContentType="image/png"/>
  <Override PartName="/ppt/media/image39.tif" ContentType="image/tiff"/>
  <Override PartName="/ppt/media/image21.jpeg" ContentType="image/jpeg"/>
  <Override PartName="/ppt/media/image5.jpeg" ContentType="image/jpeg"/>
  <Override PartName="/ppt/media/image16.png" ContentType="image/png"/>
  <Override PartName="/ppt/media/image37.tif" ContentType="image/tiff"/>
  <Override PartName="/ppt/media/image36.tif" ContentType="image/tiff"/>
  <Override PartName="/ppt/media/image35.tif" ContentType="image/tiff"/>
  <Override PartName="/ppt/media/image34.tif" ContentType="image/tiff"/>
  <Override PartName="/ppt/media/image11.jpeg" ContentType="image/jpeg"/>
  <Override PartName="/ppt/media/image54.png" ContentType="image/png"/>
  <Override PartName="/ppt/media/image4.png" ContentType="image/png"/>
  <Override PartName="/ppt/media/image57.png" ContentType="image/png"/>
  <Override PartName="/ppt/media/image7.png" ContentType="image/png"/>
  <Override PartName="/ppt/media/image13.png" ContentType="image/png"/>
  <Override PartName="/ppt/media/image43.tif" ContentType="image/tiff"/>
  <Override PartName="/ppt/media/image49.jpeg" ContentType="image/jpeg"/>
  <Override PartName="/ppt/media/image2.png" ContentType="image/png"/>
  <Override PartName="/ppt/media/image29.tif" ContentType="image/tiff"/>
  <Override PartName="/ppt/media/image22.png" ContentType="image/png"/>
  <Override PartName="/ppt/media/image46.jpeg" ContentType="image/jpeg"/>
  <Override PartName="/ppt/media/image56.png" ContentType="image/png"/>
  <Override PartName="/ppt/media/image6.png" ContentType="image/png"/>
  <Override PartName="/ppt/media/image17.png" ContentType="image/png"/>
  <Override PartName="/ppt/media/image1.jpeg" ContentType="image/jpeg"/>
  <Override PartName="/ppt/media/image38.tif" ContentType="image/tiff"/>
  <Override PartName="/ppt/media/image8.jpeg" ContentType="image/jpeg"/>
  <Override PartName="/ppt/media/image15.png" ContentType="image/png"/>
  <Override PartName="/ppt/media/image45.tif" ContentType="image/tiff"/>
  <Override PartName="/ppt/media/image40.tif" ContentType="image/tiff"/>
  <Override PartName="/ppt/media/image10.png" ContentType="image/png"/>
  <Override PartName="/ppt/media/image31.tif" ContentType="image/tiff"/>
  <Override PartName="/ppt/media/image23.png" ContentType="image/png"/>
  <Override PartName="/ppt/media/image14.png" ContentType="image/png"/>
  <Override PartName="/ppt/media/image24.jpeg" ContentType="image/jpeg"/>
  <Override PartName="/ppt/media/image44.tif" ContentType="image/tiff"/>
  <Override PartName="/ppt/media/image25.jpeg" ContentType="image/jpeg"/>
  <Override PartName="/ppt/media/image26.tif" ContentType="image/tiff"/>
  <Override PartName="/ppt/media/image27.png" ContentType="image/png"/>
  <Override PartName="/ppt/media/image19.jpeg" ContentType="image/jpeg"/>
  <Override PartName="/ppt/media/image28.tif" ContentType="image/tiff"/>
  <Override PartName="/ppt/media/image9.png" ContentType="image/png"/>
  <Override PartName="/ppt/media/image30.tif" ContentType="image/tiff"/>
  <Override PartName="/ppt/media/image32.tif" ContentType="image/tiff"/>
  <Override PartName="/ppt/media/image12.jpeg" ContentType="image/jpeg"/>
  <Override PartName="/ppt/media/image33.tif" ContentType="image/tiff"/>
  <Override PartName="/ppt/media/image41.tif" ContentType="image/tiff"/>
  <Override PartName="/ppt/media/image42.png" ContentType="image/png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9144000" cy="6858000"/>
  <p:notesSz cx="6789737" cy="9929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87F1AE11-8C54-4D31-9D31-E6B93E5C6782}" type="slidenum"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body"/>
          </p:nvPr>
        </p:nvSpPr>
        <p:spPr>
          <a:xfrm>
            <a:off x="679320" y="4778280"/>
            <a:ext cx="5430600" cy="3909600"/>
          </a:xfrm>
          <a:prstGeom prst="rect">
            <a:avLst/>
          </a:prstGeom>
        </p:spPr>
        <p:txBody>
          <a:bodyPr/>
          <a:p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Explosion du nombre d’objets connectés grâce notamment aux progrès de l’électronique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Augmentation de la capacité des réseaux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Plein de Clouds –&gt; fog et edge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TextShape 2"/>
          <p:cNvSpPr txBox="1"/>
          <p:nvPr/>
        </p:nvSpPr>
        <p:spPr>
          <a:xfrm>
            <a:off x="3846600" y="9431280"/>
            <a:ext cx="2941200" cy="4982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1145C82-52D4-47E2-9BC3-A7EA862B5AC5}" type="slidenum">
              <a:rPr b="0"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body"/>
          </p:nvPr>
        </p:nvSpPr>
        <p:spPr>
          <a:xfrm>
            <a:off x="679320" y="4778280"/>
            <a:ext cx="5430600" cy="3909600"/>
          </a:xfrm>
          <a:prstGeom prst="rect">
            <a:avLst/>
          </a:prstGeom>
        </p:spPr>
        <p:txBody>
          <a:bodyPr/>
          <a:p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 large spectre d’applications de l’IoT =&gt; plein de données, plein de problématiques différentes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TextShape 2"/>
          <p:cNvSpPr txBox="1"/>
          <p:nvPr/>
        </p:nvSpPr>
        <p:spPr>
          <a:xfrm>
            <a:off x="3846600" y="9431280"/>
            <a:ext cx="2941200" cy="4982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4FBB80F-4869-4682-A874-93CE565CDAA5}" type="slidenum">
              <a:rPr b="0"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7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0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" name="" descr=""/>
          <p:cNvPicPr/>
          <p:nvPr/>
        </p:nvPicPr>
        <p:blipFill>
          <a:blip r:embed="rId2"/>
          <a:stretch/>
        </p:blipFill>
        <p:spPr>
          <a:xfrm>
            <a:off x="2078280" y="1604520"/>
            <a:ext cx="4986720" cy="3977280"/>
          </a:xfrm>
          <a:prstGeom prst="rect">
            <a:avLst/>
          </a:prstGeom>
          <a:ln>
            <a:noFill/>
          </a:ln>
        </p:spPr>
      </p:pic>
      <p:pic>
        <p:nvPicPr>
          <p:cNvPr id="37" name="" descr=""/>
          <p:cNvPicPr/>
          <p:nvPr/>
        </p:nvPicPr>
        <p:blipFill>
          <a:blip r:embed="rId3"/>
          <a:stretch/>
        </p:blipFill>
        <p:spPr>
          <a:xfrm>
            <a:off x="2078280" y="1604520"/>
            <a:ext cx="49867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254160" y="2924280"/>
            <a:ext cx="863568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2078280" y="1604520"/>
            <a:ext cx="4986720" cy="397728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2078280" y="1604520"/>
            <a:ext cx="49867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254160" y="2924280"/>
            <a:ext cx="863568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2"/>
          <a:stretch/>
        </p:blipFill>
        <p:spPr>
          <a:xfrm>
            <a:off x="2078280" y="1604520"/>
            <a:ext cx="4986720" cy="3977280"/>
          </a:xfrm>
          <a:prstGeom prst="rect">
            <a:avLst/>
          </a:prstGeom>
          <a:ln>
            <a:noFill/>
          </a:ln>
        </p:spPr>
      </p:pic>
      <p:pic>
        <p:nvPicPr>
          <p:cNvPr id="117" name="" descr=""/>
          <p:cNvPicPr/>
          <p:nvPr/>
        </p:nvPicPr>
        <p:blipFill>
          <a:blip r:embed="rId3"/>
          <a:stretch/>
        </p:blipFill>
        <p:spPr>
          <a:xfrm>
            <a:off x="2078280" y="1604520"/>
            <a:ext cx="49867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ubTitle"/>
          </p:nvPr>
        </p:nvSpPr>
        <p:spPr>
          <a:xfrm>
            <a:off x="254160" y="2924280"/>
            <a:ext cx="863568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2"/>
          <a:stretch/>
        </p:blipFill>
        <p:spPr>
          <a:xfrm>
            <a:off x="2078280" y="1604520"/>
            <a:ext cx="4986720" cy="3977280"/>
          </a:xfrm>
          <a:prstGeom prst="rect">
            <a:avLst/>
          </a:prstGeom>
          <a:ln>
            <a:noFill/>
          </a:ln>
        </p:spPr>
      </p:pic>
      <p:pic>
        <p:nvPicPr>
          <p:cNvPr id="156" name="" descr=""/>
          <p:cNvPicPr/>
          <p:nvPr/>
        </p:nvPicPr>
        <p:blipFill>
          <a:blip r:embed="rId3"/>
          <a:stretch/>
        </p:blipFill>
        <p:spPr>
          <a:xfrm>
            <a:off x="2078280" y="1604520"/>
            <a:ext cx="49867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ubTitle"/>
          </p:nvPr>
        </p:nvSpPr>
        <p:spPr>
          <a:xfrm>
            <a:off x="254160" y="2924280"/>
            <a:ext cx="863568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254160" y="2924280"/>
            <a:ext cx="863568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2"/>
          <a:stretch/>
        </p:blipFill>
        <p:spPr>
          <a:xfrm>
            <a:off x="2078280" y="1604520"/>
            <a:ext cx="4986720" cy="3977280"/>
          </a:xfrm>
          <a:prstGeom prst="rect">
            <a:avLst/>
          </a:prstGeom>
          <a:ln>
            <a:noFill/>
          </a:ln>
        </p:spPr>
      </p:pic>
      <p:pic>
        <p:nvPicPr>
          <p:cNvPr id="193" name="" descr=""/>
          <p:cNvPicPr/>
          <p:nvPr/>
        </p:nvPicPr>
        <p:blipFill>
          <a:blip r:embed="rId3"/>
          <a:stretch/>
        </p:blipFill>
        <p:spPr>
          <a:xfrm>
            <a:off x="2078280" y="1604520"/>
            <a:ext cx="49867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9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9360">
            <a:noFill/>
          </a:ln>
        </p:spPr>
      </p:pic>
      <p:pic>
        <p:nvPicPr>
          <p:cNvPr id="1" name="Picture 10" descr=""/>
          <p:cNvPicPr/>
          <p:nvPr/>
        </p:nvPicPr>
        <p:blipFill>
          <a:blip r:embed="rId3"/>
          <a:stretch/>
        </p:blipFill>
        <p:spPr>
          <a:xfrm>
            <a:off x="2160" y="0"/>
            <a:ext cx="9139680" cy="6857640"/>
          </a:xfrm>
          <a:prstGeom prst="rect">
            <a:avLst/>
          </a:prstGeom>
          <a:ln w="936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006560" y="2924280"/>
            <a:ext cx="7625880" cy="1976040"/>
          </a:xfrm>
          <a:prstGeom prst="rect">
            <a:avLst/>
          </a:prstGeom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b="1" lang="fr-FR" sz="3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Cliquez pour modifier le style du titre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fr-FR" sz="1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fr-FR" sz="1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fr-FR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fr-FR" sz="1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fr-F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fr-F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fr-F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"/>
          <p:cNvPicPr/>
          <p:nvPr/>
        </p:nvPicPr>
        <p:blipFill>
          <a:blip r:embed="rId2"/>
          <a:stretch/>
        </p:blipFill>
        <p:spPr>
          <a:xfrm>
            <a:off x="0" y="5778360"/>
            <a:ext cx="9143640" cy="1079280"/>
          </a:xfrm>
          <a:prstGeom prst="rect">
            <a:avLst/>
          </a:prstGeom>
          <a:ln w="9360">
            <a:noFill/>
          </a:ln>
        </p:spPr>
      </p:pic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205560" y="188640"/>
            <a:ext cx="8701560" cy="61164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3300" spc="-1" strike="noStrike">
                <a:solidFill>
                  <a:srgbClr val="4e8fd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Cliquez et modifiez le titre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205560" y="944640"/>
            <a:ext cx="8701560" cy="5184360"/>
          </a:xfrm>
          <a:prstGeom prst="rect">
            <a:avLst/>
          </a:prstGeom>
        </p:spPr>
        <p:txBody>
          <a:bodyPr lIns="90000" rIns="90000" tIns="45000" bIns="4500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Click to edit the outline text format</a:t>
            </a:r>
            <a:endParaRPr b="0" lang="fr-FR" sz="24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Second Outline Level</a:t>
            </a:r>
            <a:endParaRPr b="0" lang="fr-FR" sz="24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Third Outline Level</a:t>
            </a:r>
            <a:endParaRPr b="0" lang="fr-FR" sz="24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Fourth Outline Level</a:t>
            </a:r>
            <a:endParaRPr b="0" lang="fr-FR" sz="24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Fifth Outline Level</a:t>
            </a:r>
            <a:endParaRPr b="0" lang="fr-FR" sz="24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Sixth Outline Level</a:t>
            </a:r>
            <a:endParaRPr b="0" lang="fr-FR" sz="24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Seventh Outline LevelCliquez pour modifier les styles du texte du masque</a:t>
            </a:r>
            <a:endParaRPr b="0" lang="fr-FR" sz="24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Deuxième niveau</a:t>
            </a:r>
            <a:endParaRPr b="0" lang="fr-FR" sz="24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076400" indent="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Troisième niveau</a:t>
            </a:r>
            <a:endParaRPr b="0" lang="fr-FR" sz="24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438200" indent="37152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Quatrième niveau</a:t>
            </a:r>
            <a:endParaRPr b="0" lang="fr-FR" sz="24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1790640" indent="361800">
              <a:lnSpc>
                <a:spcPct val="100000"/>
              </a:lnSpc>
              <a:buClr>
                <a:srgbClr val="000000"/>
              </a:buClr>
              <a:buFont typeface="StarSymbol"/>
              <a:buChar char="»"/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Cinquième niveau</a:t>
            </a:r>
            <a:endParaRPr b="0" lang="fr-FR" sz="24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6578640" y="6489720"/>
            <a:ext cx="2010960" cy="272520"/>
          </a:xfrm>
          <a:prstGeom prst="rect">
            <a:avLst/>
          </a:prstGeom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Journées SUCCES - Oct. 2017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1349280" y="6488280"/>
            <a:ext cx="5217840" cy="27252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O. Richard - SILECS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8618400" y="6488280"/>
            <a:ext cx="525240" cy="27252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 </a:t>
            </a:r>
            <a:fld id="{61F815B6-B95E-4F20-AEA1-5B34326E9207}" type="slidenum"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"/>
          <p:cNvPicPr/>
          <p:nvPr/>
        </p:nvPicPr>
        <p:blipFill>
          <a:blip r:embed="rId2"/>
          <a:stretch/>
        </p:blipFill>
        <p:spPr>
          <a:xfrm>
            <a:off x="0" y="5778360"/>
            <a:ext cx="9143640" cy="1079280"/>
          </a:xfrm>
          <a:prstGeom prst="rect">
            <a:avLst/>
          </a:prstGeom>
          <a:ln w="9360"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dt"/>
          </p:nvPr>
        </p:nvSpPr>
        <p:spPr>
          <a:xfrm>
            <a:off x="6578640" y="6489720"/>
            <a:ext cx="2010960" cy="272520"/>
          </a:xfrm>
          <a:prstGeom prst="rect">
            <a:avLst/>
          </a:prstGeom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Journées SUCCES - Oct. 2017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ftr"/>
          </p:nvPr>
        </p:nvSpPr>
        <p:spPr>
          <a:xfrm>
            <a:off x="1349280" y="6488280"/>
            <a:ext cx="5217840" cy="27252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O. Richard - SILECS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sldNum"/>
          </p:nvPr>
        </p:nvSpPr>
        <p:spPr>
          <a:xfrm>
            <a:off x="8618400" y="6488280"/>
            <a:ext cx="525240" cy="27252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 </a:t>
            </a:r>
            <a:fld id="{223C2A43-4226-4888-A074-A63122F1AF76}" type="slidenum"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fr-FR" sz="3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200" spc="-1" strike="noStrike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200" spc="-1" strike="noStrike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fr-FR" sz="20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fr-FR" sz="20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fr-FR" sz="20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"/>
          <p:cNvPicPr/>
          <p:nvPr/>
        </p:nvPicPr>
        <p:blipFill>
          <a:blip r:embed="rId2"/>
          <a:stretch/>
        </p:blipFill>
        <p:spPr>
          <a:xfrm>
            <a:off x="0" y="5778360"/>
            <a:ext cx="9143640" cy="1079280"/>
          </a:xfrm>
          <a:prstGeom prst="rect">
            <a:avLst/>
          </a:prstGeom>
          <a:ln w="9360">
            <a:noFill/>
          </a:ln>
        </p:spPr>
      </p:pic>
      <p:pic>
        <p:nvPicPr>
          <p:cNvPr id="119" name="image3.jpg" descr=""/>
          <p:cNvPicPr/>
          <p:nvPr/>
        </p:nvPicPr>
        <p:blipFill>
          <a:blip r:embed="rId3"/>
          <a:stretch/>
        </p:blipFill>
        <p:spPr>
          <a:xfrm>
            <a:off x="0" y="5778360"/>
            <a:ext cx="9143640" cy="1079280"/>
          </a:xfrm>
          <a:prstGeom prst="rect">
            <a:avLst/>
          </a:prstGeom>
          <a:ln w="12600">
            <a:noFill/>
          </a:ln>
        </p:spPr>
      </p:pic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241200" y="169920"/>
            <a:ext cx="8529840" cy="4521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2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Cliquez et modifiez le titre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241200" y="790560"/>
            <a:ext cx="8496000" cy="5343120"/>
          </a:xfrm>
          <a:prstGeom prst="rect">
            <a:avLst/>
          </a:prstGeom>
        </p:spPr>
        <p:txBody>
          <a:bodyPr lIns="90000" rIns="90000" tIns="45000" bIns="4500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Click to edit the outline text format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Second Outline Level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Third Outline Level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Fourth Outline Level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Fifth Outline Level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Sixth Outline Level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Seventh Outline LevelCliquez pour modifier les styles du texte du masque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1440">
              <a:lnSpc>
                <a:spcPct val="100000"/>
              </a:lnSpc>
              <a:buClr>
                <a:srgbClr val="e1001a"/>
              </a:buClr>
              <a:buFont typeface="Arial"/>
              <a:buChar char="–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Deuxième niveau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3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Troisième niveau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4680" indent="46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Quatrième niveau00 MOIS 2011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Cinquième niveau</a:t>
            </a:r>
            <a:endParaRPr b="0" lang="fr-FR" sz="20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sldNum"/>
          </p:nvPr>
        </p:nvSpPr>
        <p:spPr>
          <a:xfrm>
            <a:off x="8807040" y="6560640"/>
            <a:ext cx="167760" cy="14760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fld id="{611E941D-0E99-4952-8BB5-14DEE1DEA638}" type="slidenum"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9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9360">
            <a:noFill/>
          </a:ln>
        </p:spPr>
      </p:pic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254160" y="2924280"/>
            <a:ext cx="8635680" cy="1142640"/>
          </a:xfrm>
          <a:prstGeom prst="rect">
            <a:avLst/>
          </a:prstGeom>
        </p:spPr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4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Cliquez et modifiez le titre</a:t>
            </a:r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1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fr-F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1" lang="fr-FR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1" lang="fr-FR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fr-F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1" lang="fr-FR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1" lang="fr-F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1" lang="fr-F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1" lang="fr-F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jpe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6.tif"/><Relationship Id="rId2" Type="http://schemas.openxmlformats.org/officeDocument/2006/relationships/slideLayout" Target="../slideLayouts/slideLayout3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tif"/><Relationship Id="rId3" Type="http://schemas.openxmlformats.org/officeDocument/2006/relationships/image" Target="../media/image29.tif"/><Relationship Id="rId4" Type="http://schemas.openxmlformats.org/officeDocument/2006/relationships/image" Target="../media/image30.tif"/><Relationship Id="rId5" Type="http://schemas.openxmlformats.org/officeDocument/2006/relationships/image" Target="../media/image31.tif"/><Relationship Id="rId6" Type="http://schemas.openxmlformats.org/officeDocument/2006/relationships/image" Target="../media/image32.tif"/><Relationship Id="rId7" Type="http://schemas.openxmlformats.org/officeDocument/2006/relationships/image" Target="../media/image33.tif"/><Relationship Id="rId8" Type="http://schemas.openxmlformats.org/officeDocument/2006/relationships/image" Target="../media/image34.tif"/><Relationship Id="rId9" Type="http://schemas.openxmlformats.org/officeDocument/2006/relationships/image" Target="../media/image35.tif"/><Relationship Id="rId10" Type="http://schemas.openxmlformats.org/officeDocument/2006/relationships/image" Target="../media/image36.tif"/><Relationship Id="rId11" Type="http://schemas.openxmlformats.org/officeDocument/2006/relationships/image" Target="../media/image37.tif"/><Relationship Id="rId12" Type="http://schemas.openxmlformats.org/officeDocument/2006/relationships/image" Target="../media/image38.tif"/><Relationship Id="rId13" Type="http://schemas.openxmlformats.org/officeDocument/2006/relationships/image" Target="../media/image39.tif"/><Relationship Id="rId14" Type="http://schemas.openxmlformats.org/officeDocument/2006/relationships/image" Target="../media/image40.tif"/><Relationship Id="rId15" Type="http://schemas.openxmlformats.org/officeDocument/2006/relationships/image" Target="../media/image41.tif"/><Relationship Id="rId16" Type="http://schemas.openxmlformats.org/officeDocument/2006/relationships/image" Target="../media/image42.png"/><Relationship Id="rId17" Type="http://schemas.openxmlformats.org/officeDocument/2006/relationships/image" Target="../media/image43.tif"/><Relationship Id="rId18" Type="http://schemas.openxmlformats.org/officeDocument/2006/relationships/image" Target="../media/image44.tif"/><Relationship Id="rId19" Type="http://schemas.openxmlformats.org/officeDocument/2006/relationships/image" Target="../media/image45.tif"/><Relationship Id="rId20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gif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1006560" y="2924280"/>
            <a:ext cx="7625880" cy="1976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90000"/>
              </a:lnSpc>
            </a:pPr>
            <a:r>
              <a:rPr b="1" lang="fr-FR" sz="3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SILECS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TextShape 2"/>
          <p:cNvSpPr txBox="1"/>
          <p:nvPr/>
        </p:nvSpPr>
        <p:spPr>
          <a:xfrm>
            <a:off x="1006560" y="4965840"/>
            <a:ext cx="7625880" cy="515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343080" indent="-342720">
              <a:lnSpc>
                <a:spcPct val="100000"/>
              </a:lnSpc>
            </a:pPr>
            <a:r>
              <a:rPr b="0" i="1" lang="fr-FR" sz="2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Super Infrastructure for Large-scale Experimental Computer Science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1006560" y="6488280"/>
            <a:ext cx="3565080" cy="264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F. Desprez, O. Richard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CustomShape 4"/>
          <p:cNvSpPr/>
          <p:nvPr/>
        </p:nvSpPr>
        <p:spPr>
          <a:xfrm>
            <a:off x="4572000" y="6488280"/>
            <a:ext cx="4060440" cy="264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October 2017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3" name="Image 6" descr=""/>
          <p:cNvPicPr/>
          <p:nvPr/>
        </p:nvPicPr>
        <p:blipFill>
          <a:blip r:embed="rId1"/>
          <a:stretch/>
        </p:blipFill>
        <p:spPr>
          <a:xfrm>
            <a:off x="5292000" y="151560"/>
            <a:ext cx="3603960" cy="2702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 8" descr=""/>
          <p:cNvPicPr/>
          <p:nvPr/>
        </p:nvPicPr>
        <p:blipFill>
          <a:blip r:embed="rId1"/>
          <a:stretch/>
        </p:blipFill>
        <p:spPr>
          <a:xfrm>
            <a:off x="6150600" y="1232640"/>
            <a:ext cx="2867400" cy="2044080"/>
          </a:xfrm>
          <a:prstGeom prst="rect">
            <a:avLst/>
          </a:prstGeom>
          <a:ln>
            <a:noFill/>
          </a:ln>
        </p:spPr>
      </p:pic>
      <p:sp>
        <p:nvSpPr>
          <p:cNvPr id="308" name="TextShape 1"/>
          <p:cNvSpPr txBox="1"/>
          <p:nvPr/>
        </p:nvSpPr>
        <p:spPr>
          <a:xfrm>
            <a:off x="205560" y="188640"/>
            <a:ext cx="8701560" cy="611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3300" spc="-1" strike="noStrike">
                <a:solidFill>
                  <a:srgbClr val="4e8fd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Grid’5000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TextShape 2"/>
          <p:cNvSpPr txBox="1"/>
          <p:nvPr/>
        </p:nvSpPr>
        <p:spPr>
          <a:xfrm>
            <a:off x="6578640" y="6489720"/>
            <a:ext cx="201096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Journées SUCCES - Oct. 2017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0" name="TextShape 3"/>
          <p:cNvSpPr txBox="1"/>
          <p:nvPr/>
        </p:nvSpPr>
        <p:spPr>
          <a:xfrm>
            <a:off x="1349280" y="6488280"/>
            <a:ext cx="52178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O. Richard - SILECS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1" name="TextShape 4"/>
          <p:cNvSpPr txBox="1"/>
          <p:nvPr/>
        </p:nvSpPr>
        <p:spPr>
          <a:xfrm>
            <a:off x="8618400" y="6488280"/>
            <a:ext cx="5252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 </a:t>
            </a:r>
            <a:fld id="{204064C8-2FAE-40C1-9C7E-FB29F7B25FF5}" type="slidenum"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2" name="CustomShape 5"/>
          <p:cNvSpPr/>
          <p:nvPr/>
        </p:nvSpPr>
        <p:spPr>
          <a:xfrm>
            <a:off x="266400" y="801000"/>
            <a:ext cx="5865840" cy="532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0720" indent="-2854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Testbed for research on distributed systems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458640" indent="-216000">
              <a:lnSpc>
                <a:spcPct val="150000"/>
              </a:lnSpc>
              <a:buClr>
                <a:srgbClr val="e1001a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Born from the observation that we need a better and larger testbed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458640" indent="-216000">
              <a:lnSpc>
                <a:spcPct val="150000"/>
              </a:lnSpc>
              <a:buClr>
                <a:srgbClr val="e1001a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HPC, Grids, P2P, and nowCloud computing and BigData systems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458640" indent="-216000">
              <a:lnSpc>
                <a:spcPct val="150000"/>
              </a:lnSpc>
              <a:buClr>
                <a:srgbClr val="e1001a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 complete access to the nodes’ hardware in an exclusive mode</a:t>
            </a: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(from one node to the whole infrastructure)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458640" indent="-216000">
              <a:lnSpc>
                <a:spcPct val="150000"/>
              </a:lnSpc>
              <a:buClr>
                <a:srgbClr val="e1001a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Dedicated network (RENATER)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458640" indent="-216000">
              <a:lnSpc>
                <a:spcPct val="150000"/>
              </a:lnSpc>
              <a:buClr>
                <a:srgbClr val="e1001a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Reconfigurable: nodes with Kadeploy and network with KaVLAN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363240" indent="-2854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Current status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744480" indent="-285480">
              <a:lnSpc>
                <a:spcPct val="150000"/>
              </a:lnSpc>
              <a:buClr>
                <a:srgbClr val="e1001a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10 sites, 29 clusters, 1060 nodes, 10474 cores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744480" indent="-285480">
              <a:lnSpc>
                <a:spcPct val="150000"/>
              </a:lnSpc>
              <a:buClr>
                <a:srgbClr val="e1001a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Diverse technologies/resources</a:t>
            </a: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(Intel, AMD, Myrinet, Infiniband, two GPU clusters, energy probes)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87280" indent="-285480">
              <a:lnSpc>
                <a:spcPct val="150000"/>
              </a:lnSpc>
              <a:buClr>
                <a:srgbClr val="e1001a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Some Experiments examples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744480" indent="-285480">
              <a:lnSpc>
                <a:spcPct val="150000"/>
              </a:lnSpc>
              <a:buClr>
                <a:srgbClr val="e1001a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 Situ analytics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744480" indent="-285480">
              <a:lnSpc>
                <a:spcPct val="150000"/>
              </a:lnSpc>
              <a:buClr>
                <a:srgbClr val="e1001a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Big Data Management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744480" indent="-285480">
              <a:lnSpc>
                <a:spcPct val="150000"/>
              </a:lnSpc>
              <a:buClr>
                <a:srgbClr val="e1001a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HPC Programming approaches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744480" indent="-285480">
              <a:lnSpc>
                <a:spcPct val="150000"/>
              </a:lnSpc>
              <a:buClr>
                <a:srgbClr val="e1001a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Network modeling and simulation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744480" indent="-285480">
              <a:lnSpc>
                <a:spcPct val="150000"/>
              </a:lnSpc>
              <a:buClr>
                <a:srgbClr val="e1001a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Energy consumption evaluation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744480" indent="-285480">
              <a:lnSpc>
                <a:spcPct val="150000"/>
              </a:lnSpc>
              <a:buClr>
                <a:srgbClr val="e1001a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Batch scheduler optimization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744480" indent="-285480">
              <a:lnSpc>
                <a:spcPct val="150000"/>
              </a:lnSpc>
              <a:buClr>
                <a:srgbClr val="e1001a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Large virtual machines deployments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3" name="Image 7" descr=""/>
          <p:cNvPicPr/>
          <p:nvPr/>
        </p:nvPicPr>
        <p:blipFill>
          <a:blip r:embed="rId2"/>
          <a:stretch/>
        </p:blipFill>
        <p:spPr>
          <a:xfrm>
            <a:off x="5076000" y="4028760"/>
            <a:ext cx="3875760" cy="2186280"/>
          </a:xfrm>
          <a:prstGeom prst="rect">
            <a:avLst/>
          </a:prstGeom>
          <a:ln>
            <a:noFill/>
          </a:ln>
        </p:spPr>
      </p:pic>
      <p:pic>
        <p:nvPicPr>
          <p:cNvPr id="314" name="Image 9" descr=""/>
          <p:cNvPicPr/>
          <p:nvPr/>
        </p:nvPicPr>
        <p:blipFill>
          <a:blip r:embed="rId3"/>
          <a:stretch/>
        </p:blipFill>
        <p:spPr>
          <a:xfrm>
            <a:off x="7529040" y="0"/>
            <a:ext cx="1614600" cy="95832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205560" y="188640"/>
            <a:ext cx="8701560" cy="358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3300" spc="-1" strike="noStrike">
                <a:solidFill>
                  <a:srgbClr val="4e8fd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FIT Infrastructure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TextShape 2"/>
          <p:cNvSpPr txBox="1"/>
          <p:nvPr/>
        </p:nvSpPr>
        <p:spPr>
          <a:xfrm>
            <a:off x="6578640" y="6489720"/>
            <a:ext cx="201096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Journées SUCCES - Oct. 2017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7" name="TextShape 3"/>
          <p:cNvSpPr txBox="1"/>
          <p:nvPr/>
        </p:nvSpPr>
        <p:spPr>
          <a:xfrm>
            <a:off x="1349280" y="6488280"/>
            <a:ext cx="52178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O. Richard - SILECS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8" name="TextShape 4"/>
          <p:cNvSpPr txBox="1"/>
          <p:nvPr/>
        </p:nvSpPr>
        <p:spPr>
          <a:xfrm>
            <a:off x="8618400" y="6488280"/>
            <a:ext cx="5252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 </a:t>
            </a:r>
            <a:fld id="{5FF92328-7F2F-4D27-9A84-573A885C86AA}" type="slidenum"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9" name="CustomShape 5"/>
          <p:cNvSpPr/>
          <p:nvPr/>
        </p:nvSpPr>
        <p:spPr>
          <a:xfrm>
            <a:off x="8111880" y="386748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0" name="Picture 7" descr=""/>
          <p:cNvPicPr/>
          <p:nvPr/>
        </p:nvPicPr>
        <p:blipFill>
          <a:blip r:embed="rId1"/>
          <a:srcRect l="0" t="0" r="24201" b="10382"/>
          <a:stretch/>
        </p:blipFill>
        <p:spPr>
          <a:xfrm>
            <a:off x="5914440" y="731520"/>
            <a:ext cx="2796480" cy="1863720"/>
          </a:xfrm>
          <a:prstGeom prst="rect">
            <a:avLst/>
          </a:prstGeom>
          <a:ln>
            <a:noFill/>
          </a:ln>
        </p:spPr>
      </p:pic>
      <p:sp>
        <p:nvSpPr>
          <p:cNvPr id="321" name="CustomShape 6"/>
          <p:cNvSpPr/>
          <p:nvPr/>
        </p:nvSpPr>
        <p:spPr>
          <a:xfrm>
            <a:off x="5570280" y="2622240"/>
            <a:ext cx="3484800" cy="69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3000"/>
              </a:lnSpc>
            </a:pPr>
            <a:r>
              <a:rPr b="1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FIT-CorteXlab: </a:t>
            </a: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Cognitive Radio Testbed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40 Software Defined Radio Nodes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(SOCRATE)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2" name="Espace réservé du contenu 3" descr=""/>
          <p:cNvPicPr/>
          <p:nvPr/>
        </p:nvPicPr>
        <p:blipFill>
          <a:blip r:embed="rId2"/>
          <a:srcRect l="0" t="13577" r="17888" b="17634"/>
          <a:stretch/>
        </p:blipFill>
        <p:spPr>
          <a:xfrm>
            <a:off x="333720" y="731520"/>
            <a:ext cx="3048120" cy="1915920"/>
          </a:xfrm>
          <a:prstGeom prst="rect">
            <a:avLst/>
          </a:prstGeom>
          <a:ln>
            <a:noFill/>
          </a:ln>
        </p:spPr>
      </p:pic>
      <p:sp>
        <p:nvSpPr>
          <p:cNvPr id="323" name="CustomShape 7"/>
          <p:cNvSpPr/>
          <p:nvPr/>
        </p:nvSpPr>
        <p:spPr>
          <a:xfrm>
            <a:off x="242280" y="2747880"/>
            <a:ext cx="3139560" cy="50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3000"/>
              </a:lnSpc>
            </a:pPr>
            <a:r>
              <a:rPr b="1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FIT-Wireless: </a:t>
            </a: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WiFi mesh testbed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(DIANA)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CustomShape 8"/>
          <p:cNvSpPr/>
          <p:nvPr/>
        </p:nvSpPr>
        <p:spPr>
          <a:xfrm>
            <a:off x="157680" y="5465520"/>
            <a:ext cx="8666280" cy="69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3000"/>
              </a:lnSpc>
            </a:pPr>
            <a:r>
              <a:rPr b="1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FIT-IoT-LAB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93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2700 wireless sensor nodes spread across six different sites in France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93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Nodes are either fixed or mobile and can be allocated in various topologies throughout all sites.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5" name="Image 12" descr=""/>
          <p:cNvPicPr/>
          <p:nvPr/>
        </p:nvPicPr>
        <p:blipFill>
          <a:blip r:embed="rId3"/>
          <a:stretch/>
        </p:blipFill>
        <p:spPr>
          <a:xfrm>
            <a:off x="4679280" y="3210120"/>
            <a:ext cx="2565000" cy="2463480"/>
          </a:xfrm>
          <a:prstGeom prst="rect">
            <a:avLst/>
          </a:prstGeom>
          <a:ln>
            <a:noFill/>
          </a:ln>
        </p:spPr>
      </p:pic>
      <p:pic>
        <p:nvPicPr>
          <p:cNvPr id="326" name="Image 13" descr=""/>
          <p:cNvPicPr/>
          <p:nvPr/>
        </p:nvPicPr>
        <p:blipFill>
          <a:blip r:embed="rId4"/>
          <a:stretch/>
        </p:blipFill>
        <p:spPr>
          <a:xfrm>
            <a:off x="0" y="3141720"/>
            <a:ext cx="2463480" cy="2463480"/>
          </a:xfrm>
          <a:prstGeom prst="rect">
            <a:avLst/>
          </a:prstGeom>
          <a:ln>
            <a:noFill/>
          </a:ln>
        </p:spPr>
      </p:pic>
      <p:pic>
        <p:nvPicPr>
          <p:cNvPr id="327" name="Image 14" descr=""/>
          <p:cNvPicPr/>
          <p:nvPr/>
        </p:nvPicPr>
        <p:blipFill>
          <a:blip r:embed="rId5"/>
          <a:stretch/>
        </p:blipFill>
        <p:spPr>
          <a:xfrm>
            <a:off x="6863040" y="3245040"/>
            <a:ext cx="2450880" cy="2463480"/>
          </a:xfrm>
          <a:prstGeom prst="rect">
            <a:avLst/>
          </a:prstGeom>
          <a:ln>
            <a:noFill/>
          </a:ln>
        </p:spPr>
      </p:pic>
      <p:pic>
        <p:nvPicPr>
          <p:cNvPr id="328" name="Image 15" descr=""/>
          <p:cNvPicPr/>
          <p:nvPr/>
        </p:nvPicPr>
        <p:blipFill>
          <a:blip r:embed="rId6"/>
          <a:stretch/>
        </p:blipFill>
        <p:spPr>
          <a:xfrm>
            <a:off x="1995120" y="2842920"/>
            <a:ext cx="3029760" cy="2840400"/>
          </a:xfrm>
          <a:prstGeom prst="rect">
            <a:avLst/>
          </a:prstGeom>
          <a:ln>
            <a:noFill/>
          </a:ln>
        </p:spPr>
      </p:pic>
      <p:sp>
        <p:nvSpPr>
          <p:cNvPr id="329" name="CustomShape 9"/>
          <p:cNvSpPr/>
          <p:nvPr/>
        </p:nvSpPr>
        <p:spPr>
          <a:xfrm>
            <a:off x="1260000" y="5536440"/>
            <a:ext cx="114120" cy="1148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19447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0" name="CustomShape 10"/>
          <p:cNvSpPr/>
          <p:nvPr/>
        </p:nvSpPr>
        <p:spPr>
          <a:xfrm>
            <a:off x="4490640" y="5057280"/>
            <a:ext cx="107640" cy="107640"/>
          </a:xfrm>
          <a:prstGeom prst="ellipse">
            <a:avLst/>
          </a:prstGeom>
          <a:solidFill>
            <a:schemeClr val="bg2"/>
          </a:solidFill>
          <a:ln>
            <a:solidFill>
              <a:srgbClr val="19447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1" name="CustomShape 11"/>
          <p:cNvSpPr/>
          <p:nvPr/>
        </p:nvSpPr>
        <p:spPr>
          <a:xfrm>
            <a:off x="4536000" y="4966920"/>
            <a:ext cx="56376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900" spc="-1" strike="noStrike">
                <a:solidFill>
                  <a:srgbClr val="4e8fd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Sophia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2" name="CustomShape 12"/>
          <p:cNvSpPr/>
          <p:nvPr/>
        </p:nvSpPr>
        <p:spPr>
          <a:xfrm>
            <a:off x="4145760" y="4605480"/>
            <a:ext cx="107640" cy="107640"/>
          </a:xfrm>
          <a:prstGeom prst="ellipse">
            <a:avLst/>
          </a:prstGeom>
          <a:solidFill>
            <a:srgbClr val="00b050"/>
          </a:solidFill>
          <a:ln>
            <a:solidFill>
              <a:srgbClr val="19447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3" name="CustomShape 13"/>
          <p:cNvSpPr/>
          <p:nvPr/>
        </p:nvSpPr>
        <p:spPr>
          <a:xfrm>
            <a:off x="3768840" y="4392720"/>
            <a:ext cx="44928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900" spc="-1" strike="noStrike">
                <a:solidFill>
                  <a:srgbClr val="4e8fd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Lyon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CustomShape 14"/>
          <p:cNvSpPr/>
          <p:nvPr/>
        </p:nvSpPr>
        <p:spPr>
          <a:xfrm>
            <a:off x="6663960" y="3098160"/>
            <a:ext cx="114120" cy="114840"/>
          </a:xfrm>
          <a:prstGeom prst="ellipse">
            <a:avLst/>
          </a:prstGeom>
          <a:solidFill>
            <a:srgbClr val="00b050"/>
          </a:solidFill>
          <a:ln>
            <a:solidFill>
              <a:srgbClr val="19447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5" name="CustomShape 15"/>
          <p:cNvSpPr/>
          <p:nvPr/>
        </p:nvSpPr>
        <p:spPr>
          <a:xfrm>
            <a:off x="1019880" y="3026520"/>
            <a:ext cx="114120" cy="114840"/>
          </a:xfrm>
          <a:prstGeom prst="ellipse">
            <a:avLst/>
          </a:prstGeom>
          <a:solidFill>
            <a:schemeClr val="bg2"/>
          </a:solidFill>
          <a:ln>
            <a:solidFill>
              <a:srgbClr val="19447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205560" y="188640"/>
            <a:ext cx="8701560" cy="611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3300" spc="-1" strike="noStrike">
                <a:solidFill>
                  <a:srgbClr val="4e8fd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SILECS Design Objectives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7" name="TextShape 2"/>
          <p:cNvSpPr txBox="1"/>
          <p:nvPr/>
        </p:nvSpPr>
        <p:spPr>
          <a:xfrm>
            <a:off x="410040" y="809640"/>
            <a:ext cx="8471160" cy="521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Deploy a large set of digital resources from sensors to data centers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Open, remotely accessible, virtualized infrastructure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Provide rich, diverse and advanced tools: test, measurement, benchmarking, reproducibility, data repository, …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Typically a « mid-scale » infrastructure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Mobilize the scientific community in the domain of digital sciences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Articulate the French and European efforts in this domain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International attractivity and visibility (unique today at the international level)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Several challenges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Heterogeneity of the resulting infrastructures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Different communities and different software stacks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Keep reproducibility at its highest level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Keep the infrastructure up-to-date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Connect the infrastructure to other platforms in Europe (and elsewhere)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8" name="TextShape 3"/>
          <p:cNvSpPr txBox="1"/>
          <p:nvPr/>
        </p:nvSpPr>
        <p:spPr>
          <a:xfrm>
            <a:off x="6578640" y="6489720"/>
            <a:ext cx="201096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Journées SUCCES - Oct. 2017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9" name="TextShape 4"/>
          <p:cNvSpPr txBox="1"/>
          <p:nvPr/>
        </p:nvSpPr>
        <p:spPr>
          <a:xfrm>
            <a:off x="1349280" y="6488280"/>
            <a:ext cx="52178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O. Richard - SILECS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0" name="TextShape 5"/>
          <p:cNvSpPr txBox="1"/>
          <p:nvPr/>
        </p:nvSpPr>
        <p:spPr>
          <a:xfrm>
            <a:off x="8618400" y="6488280"/>
            <a:ext cx="5252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 </a:t>
            </a:r>
            <a:fld id="{BF68A7DA-E3B4-462B-8B0D-A7F3DE8F5510}" type="slidenum"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xtShape 1"/>
          <p:cNvSpPr txBox="1"/>
          <p:nvPr/>
        </p:nvSpPr>
        <p:spPr>
          <a:xfrm>
            <a:off x="6578640" y="6489720"/>
            <a:ext cx="201096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Journées SUCCES - Oct. 2017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2" name="TextShape 2"/>
          <p:cNvSpPr txBox="1"/>
          <p:nvPr/>
        </p:nvSpPr>
        <p:spPr>
          <a:xfrm>
            <a:off x="1349280" y="6488280"/>
            <a:ext cx="52178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O. Richard - SILECS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3" name="TextShape 3"/>
          <p:cNvSpPr txBox="1"/>
          <p:nvPr/>
        </p:nvSpPr>
        <p:spPr>
          <a:xfrm>
            <a:off x="8618400" y="6488280"/>
            <a:ext cx="5252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 </a:t>
            </a:r>
            <a:fld id="{2D3606BD-9409-44EF-8ED1-8829771C9204}" type="slidenum"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4" name="CustomShape 4"/>
          <p:cNvSpPr/>
          <p:nvPr/>
        </p:nvSpPr>
        <p:spPr>
          <a:xfrm>
            <a:off x="201600" y="189000"/>
            <a:ext cx="8681040" cy="487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3300" spc="-1" strike="noStrike">
                <a:solidFill>
                  <a:srgbClr val="4e8fd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GRAIL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5" name="Image 6" descr=""/>
          <p:cNvPicPr/>
          <p:nvPr/>
        </p:nvPicPr>
        <p:blipFill>
          <a:blip r:embed="rId1"/>
          <a:stretch/>
        </p:blipFill>
        <p:spPr>
          <a:xfrm>
            <a:off x="646200" y="768240"/>
            <a:ext cx="7930800" cy="5468400"/>
          </a:xfrm>
          <a:prstGeom prst="rect">
            <a:avLst/>
          </a:prstGeom>
          <a:ln w="9360"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205560" y="188640"/>
            <a:ext cx="8701560" cy="611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3300" spc="-1" strike="noStrike">
                <a:solidFill>
                  <a:srgbClr val="4e8fd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Conclusions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TextShape 2"/>
          <p:cNvSpPr txBox="1"/>
          <p:nvPr/>
        </p:nvSpPr>
        <p:spPr>
          <a:xfrm>
            <a:off x="539640" y="944640"/>
            <a:ext cx="8367480" cy="5184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New infrastructure based on two existing instruments (FIT and Grid’5000)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Keep the aim of previous platforms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(their core scientific issues addressed)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IoT, wireless networks, future Internet for FIT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HPC, Big Data, Clouds, Virtualization, … for Grid’5000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Address new challenges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IoT and Clouds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New generation Cloud platforms and software stacks (Edge, FOG)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Data streaming applications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Locality aware resource management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…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Submitted to ESFRI in August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New TGIR ? 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TextShape 3"/>
          <p:cNvSpPr txBox="1"/>
          <p:nvPr/>
        </p:nvSpPr>
        <p:spPr>
          <a:xfrm>
            <a:off x="6578640" y="6489720"/>
            <a:ext cx="201096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Journées SUCCES - Oct. 2017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9" name="TextShape 4"/>
          <p:cNvSpPr txBox="1"/>
          <p:nvPr/>
        </p:nvSpPr>
        <p:spPr>
          <a:xfrm>
            <a:off x="1349280" y="6488280"/>
            <a:ext cx="52178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O. Richard - SILECS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0" name="TextShape 5"/>
          <p:cNvSpPr txBox="1"/>
          <p:nvPr/>
        </p:nvSpPr>
        <p:spPr>
          <a:xfrm>
            <a:off x="8618400" y="6488280"/>
            <a:ext cx="5252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 </a:t>
            </a:r>
            <a:fld id="{2CB2ADAC-56D6-4767-AF96-DFA2224751D8}" type="slidenum"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Shape 1"/>
          <p:cNvSpPr txBox="1"/>
          <p:nvPr/>
        </p:nvSpPr>
        <p:spPr>
          <a:xfrm>
            <a:off x="1151640" y="1628640"/>
            <a:ext cx="6912360" cy="1142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5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Thanks</a:t>
            </a:r>
            <a:r>
              <a:rPr b="1" lang="fr-FR" sz="5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
</a:t>
            </a:r>
            <a:r>
              <a:rPr b="1" lang="fr-FR" sz="5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Any questions ?</a:t>
            </a:r>
            <a:endParaRPr b="0" lang="fr-FR" sz="4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179280" y="130680"/>
            <a:ext cx="8701560" cy="611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3300" spc="-1" strike="noStrike">
                <a:solidFill>
                  <a:srgbClr val="4e8fd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Introduction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TextShape 2"/>
          <p:cNvSpPr txBox="1"/>
          <p:nvPr/>
        </p:nvSpPr>
        <p:spPr>
          <a:xfrm>
            <a:off x="344160" y="692640"/>
            <a:ext cx="8273880" cy="3927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Exponential improvement of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5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Electronics (energy consumption, size, cost)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5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Capacity of networks (WAN, wireless)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Exponential growth of applications near users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5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Smartphones, tablets, connected devices, sensors, …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Large number of Cloud facilities to cope with generated data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5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Many platforms and infrastructures available around the world 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5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Several offers for IaaS, PaaS,  and SaaS platforms 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5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Public, private, community, and hybrid clouds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5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Going toward distributed Clouds (FOG, Edge)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Prediction of 50 billions of connected devices by 2020 (CISCO)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TextShape 3"/>
          <p:cNvSpPr txBox="1"/>
          <p:nvPr/>
        </p:nvSpPr>
        <p:spPr>
          <a:xfrm>
            <a:off x="6578640" y="6489720"/>
            <a:ext cx="201096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Journées SUCCES - Oct. 2017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7" name="TextShape 4"/>
          <p:cNvSpPr txBox="1"/>
          <p:nvPr/>
        </p:nvSpPr>
        <p:spPr>
          <a:xfrm>
            <a:off x="1349280" y="6488280"/>
            <a:ext cx="52178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O. Richard - SILECS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8" name="TextShape 5"/>
          <p:cNvSpPr txBox="1"/>
          <p:nvPr/>
        </p:nvSpPr>
        <p:spPr>
          <a:xfrm>
            <a:off x="8618400" y="6488280"/>
            <a:ext cx="5252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 </a:t>
            </a:r>
            <a:fld id="{22240492-DFC2-4725-889B-8C55AAB5CE61}" type="slidenum"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09" name="Image 7" descr=""/>
          <p:cNvPicPr/>
          <p:nvPr/>
        </p:nvPicPr>
        <p:blipFill>
          <a:blip r:embed="rId1"/>
          <a:stretch/>
        </p:blipFill>
        <p:spPr>
          <a:xfrm>
            <a:off x="7336440" y="5337360"/>
            <a:ext cx="1699920" cy="903240"/>
          </a:xfrm>
          <a:prstGeom prst="rect">
            <a:avLst/>
          </a:prstGeom>
          <a:ln>
            <a:noFill/>
          </a:ln>
        </p:spPr>
      </p:pic>
      <p:pic>
        <p:nvPicPr>
          <p:cNvPr id="210" name="Image 8" descr=""/>
          <p:cNvPicPr/>
          <p:nvPr/>
        </p:nvPicPr>
        <p:blipFill>
          <a:blip r:embed="rId2"/>
          <a:stretch/>
        </p:blipFill>
        <p:spPr>
          <a:xfrm>
            <a:off x="5145120" y="5337360"/>
            <a:ext cx="2073240" cy="906120"/>
          </a:xfrm>
          <a:prstGeom prst="rect">
            <a:avLst/>
          </a:prstGeom>
          <a:ln>
            <a:noFill/>
          </a:ln>
        </p:spPr>
      </p:pic>
      <p:pic>
        <p:nvPicPr>
          <p:cNvPr id="211" name="INRIA-capteur006-small.jpg" descr=""/>
          <p:cNvPicPr/>
          <p:nvPr/>
        </p:nvPicPr>
        <p:blipFill>
          <a:blip r:embed="rId3"/>
          <a:stretch/>
        </p:blipFill>
        <p:spPr>
          <a:xfrm>
            <a:off x="3331440" y="5337360"/>
            <a:ext cx="1704600" cy="903240"/>
          </a:xfrm>
          <a:prstGeom prst="rect">
            <a:avLst/>
          </a:prstGeom>
          <a:ln w="12600">
            <a:noFill/>
          </a:ln>
        </p:spPr>
      </p:pic>
      <p:pic>
        <p:nvPicPr>
          <p:cNvPr id="212" name="Image 10" descr=""/>
          <p:cNvPicPr/>
          <p:nvPr/>
        </p:nvPicPr>
        <p:blipFill>
          <a:blip r:embed="rId4"/>
          <a:stretch/>
        </p:blipFill>
        <p:spPr>
          <a:xfrm>
            <a:off x="2754360" y="5337360"/>
            <a:ext cx="459000" cy="894600"/>
          </a:xfrm>
          <a:prstGeom prst="rect">
            <a:avLst/>
          </a:prstGeom>
          <a:ln>
            <a:noFill/>
          </a:ln>
        </p:spPr>
      </p:pic>
      <p:pic>
        <p:nvPicPr>
          <p:cNvPr id="213" name="An_gephi_all.png" descr=""/>
          <p:cNvPicPr/>
          <p:nvPr/>
        </p:nvPicPr>
        <p:blipFill>
          <a:blip r:embed="rId5"/>
          <a:srcRect l="7533" t="3713" r="12203" b="1222"/>
          <a:stretch/>
        </p:blipFill>
        <p:spPr>
          <a:xfrm>
            <a:off x="1441440" y="5337360"/>
            <a:ext cx="1194840" cy="903240"/>
          </a:xfrm>
          <a:prstGeom prst="rect">
            <a:avLst/>
          </a:prstGeom>
          <a:ln w="12600">
            <a:noFill/>
          </a:ln>
        </p:spPr>
      </p:pic>
      <p:pic>
        <p:nvPicPr>
          <p:cNvPr id="214" name="Picture 7" descr=""/>
          <p:cNvPicPr/>
          <p:nvPr/>
        </p:nvPicPr>
        <p:blipFill>
          <a:blip r:embed="rId6"/>
          <a:srcRect l="0" t="0" r="24201" b="10382"/>
          <a:stretch/>
        </p:blipFill>
        <p:spPr>
          <a:xfrm>
            <a:off x="107640" y="5337360"/>
            <a:ext cx="1374840" cy="90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6578640" y="6489720"/>
            <a:ext cx="201096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Journées SUCCES - Oct. 2017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6" name="TextShape 2"/>
          <p:cNvSpPr txBox="1"/>
          <p:nvPr/>
        </p:nvSpPr>
        <p:spPr>
          <a:xfrm>
            <a:off x="1349280" y="6488280"/>
            <a:ext cx="52178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O. Richard - SILECS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7" name="TextShape 3"/>
          <p:cNvSpPr txBox="1"/>
          <p:nvPr/>
        </p:nvSpPr>
        <p:spPr>
          <a:xfrm>
            <a:off x="8618400" y="6488280"/>
            <a:ext cx="5252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 </a:t>
            </a:r>
            <a:fld id="{430CAC8A-0DA9-43F0-B98F-69856F9AEFFC}" type="slidenum"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18" name="Picture 7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19" name="CustomShape 4"/>
          <p:cNvSpPr/>
          <p:nvPr/>
        </p:nvSpPr>
        <p:spPr>
          <a:xfrm>
            <a:off x="4358520" y="6547320"/>
            <a:ext cx="469368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http://www.beechamresearch.com/article.aspx?id=4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241200" y="169920"/>
            <a:ext cx="8529840" cy="45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2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Cloud Evolution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TextShape 2"/>
          <p:cNvSpPr txBox="1"/>
          <p:nvPr/>
        </p:nvSpPr>
        <p:spPr>
          <a:xfrm>
            <a:off x="186120" y="5530680"/>
            <a:ext cx="8496000" cy="428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Not only mega data centres !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2" name="image53.tif" descr=""/>
          <p:cNvPicPr/>
          <p:nvPr/>
        </p:nvPicPr>
        <p:blipFill>
          <a:blip r:embed="rId1"/>
          <a:stretch/>
        </p:blipFill>
        <p:spPr>
          <a:xfrm>
            <a:off x="107640" y="852120"/>
            <a:ext cx="8876880" cy="4520880"/>
          </a:xfrm>
          <a:prstGeom prst="rect">
            <a:avLst/>
          </a:prstGeom>
          <a:ln w="12600">
            <a:noFill/>
          </a:ln>
        </p:spPr>
      </p:pic>
      <p:sp>
        <p:nvSpPr>
          <p:cNvPr id="223" name="CustomShape 3"/>
          <p:cNvSpPr/>
          <p:nvPr/>
        </p:nvSpPr>
        <p:spPr>
          <a:xfrm>
            <a:off x="6230520" y="6156360"/>
            <a:ext cx="2483640" cy="2570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/>
          <a:p>
            <a:pPr>
              <a:lnSpc>
                <a:spcPct val="100000"/>
              </a:lnSpc>
            </a:pPr>
            <a:r>
              <a:rPr b="0" lang="fr-FR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Courtesy to Thierry Coupaye (Orange)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TextShape 4"/>
          <p:cNvSpPr txBox="1"/>
          <p:nvPr/>
        </p:nvSpPr>
        <p:spPr>
          <a:xfrm>
            <a:off x="8807040" y="6560640"/>
            <a:ext cx="167760" cy="147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fld id="{6E719D83-6EE1-422B-A4D5-58761CA2B177}" type="slidenum"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5" name="CustomShape 5"/>
          <p:cNvSpPr/>
          <p:nvPr/>
        </p:nvSpPr>
        <p:spPr>
          <a:xfrm>
            <a:off x="6578640" y="6489720"/>
            <a:ext cx="2010960" cy="27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Journées SUCCES - Oct. 2017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6"/>
          <p:cNvSpPr/>
          <p:nvPr/>
        </p:nvSpPr>
        <p:spPr>
          <a:xfrm>
            <a:off x="1349280" y="6488280"/>
            <a:ext cx="5217840" cy="27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O. Richard - SILECS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205560" y="188640"/>
            <a:ext cx="8701560" cy="611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3300" spc="-1" strike="noStrike">
                <a:solidFill>
                  <a:srgbClr val="4e8fd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Convergence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TextShape 2"/>
          <p:cNvSpPr txBox="1"/>
          <p:nvPr/>
        </p:nvSpPr>
        <p:spPr>
          <a:xfrm>
            <a:off x="6578640" y="6489720"/>
            <a:ext cx="201096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Journées SUCCES - Oct. 2017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9" name="TextShape 3"/>
          <p:cNvSpPr txBox="1"/>
          <p:nvPr/>
        </p:nvSpPr>
        <p:spPr>
          <a:xfrm>
            <a:off x="1349280" y="6488280"/>
            <a:ext cx="52178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O. Richard - SILECS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0" name="TextShape 4"/>
          <p:cNvSpPr txBox="1"/>
          <p:nvPr/>
        </p:nvSpPr>
        <p:spPr>
          <a:xfrm>
            <a:off x="8618400" y="6488280"/>
            <a:ext cx="5252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 </a:t>
            </a:r>
            <a:fld id="{7AE319BC-4DFC-43C5-B29B-479F140BFE86}" type="slidenum"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31" name="Ligne" descr=""/>
          <p:cNvPicPr/>
          <p:nvPr/>
        </p:nvPicPr>
        <p:blipFill>
          <a:blip r:embed="rId1"/>
          <a:stretch/>
        </p:blipFill>
        <p:spPr>
          <a:xfrm rot="16200000">
            <a:off x="485280" y="3251880"/>
            <a:ext cx="4952160" cy="50040"/>
          </a:xfrm>
          <a:prstGeom prst="rect">
            <a:avLst/>
          </a:prstGeom>
          <a:ln>
            <a:noFill/>
          </a:ln>
        </p:spPr>
      </p:pic>
      <p:sp>
        <p:nvSpPr>
          <p:cNvPr id="232" name="CustomShape 5"/>
          <p:cNvSpPr/>
          <p:nvPr/>
        </p:nvSpPr>
        <p:spPr>
          <a:xfrm>
            <a:off x="7221960" y="2003400"/>
            <a:ext cx="1245600" cy="598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21600"/>
                </a:moveTo>
                <a:cubicBezTo>
                  <a:pt x="19279" y="20468"/>
                  <a:pt x="16994" y="19101"/>
                  <a:pt x="14754" y="17503"/>
                </a:cubicBezTo>
                <a:cubicBezTo>
                  <a:pt x="10918" y="14768"/>
                  <a:pt x="7215" y="11356"/>
                  <a:pt x="3954" y="6703"/>
                </a:cubicBezTo>
                <a:cubicBezTo>
                  <a:pt x="2536" y="4681"/>
                  <a:pt x="1213" y="2439"/>
                  <a:pt x="0" y="0"/>
                </a:cubicBezTo>
              </a:path>
            </a:pathLst>
          </a:custGeom>
          <a:noFill/>
          <a:ln w="1260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CustomShape 6"/>
          <p:cNvSpPr/>
          <p:nvPr/>
        </p:nvSpPr>
        <p:spPr>
          <a:xfrm>
            <a:off x="1423080" y="1637640"/>
            <a:ext cx="6797160" cy="1278000"/>
          </a:xfrm>
          <a:custGeom>
            <a:avLst/>
            <a:gdLst/>
            <a:ahLst/>
            <a:rect l="l" t="t" r="r" b="b"/>
            <a:pathLst>
              <a:path w="21501" h="21409">
                <a:moveTo>
                  <a:pt x="0" y="0"/>
                </a:moveTo>
                <a:cubicBezTo>
                  <a:pt x="526" y="1062"/>
                  <a:pt x="1056" y="2076"/>
                  <a:pt x="1590" y="3040"/>
                </a:cubicBezTo>
                <a:cubicBezTo>
                  <a:pt x="2660" y="4970"/>
                  <a:pt x="3751" y="6652"/>
                  <a:pt x="4860" y="8098"/>
                </a:cubicBezTo>
                <a:cubicBezTo>
                  <a:pt x="9223" y="13790"/>
                  <a:pt x="13676" y="15892"/>
                  <a:pt x="18147" y="19864"/>
                </a:cubicBezTo>
                <a:cubicBezTo>
                  <a:pt x="18895" y="20528"/>
                  <a:pt x="19654" y="20753"/>
                  <a:pt x="20346" y="21244"/>
                </a:cubicBezTo>
                <a:cubicBezTo>
                  <a:pt x="20760" y="21538"/>
                  <a:pt x="21212" y="21600"/>
                  <a:pt x="21421" y="20032"/>
                </a:cubicBezTo>
                <a:cubicBezTo>
                  <a:pt x="21600" y="18681"/>
                  <a:pt x="21446" y="17066"/>
                  <a:pt x="21283" y="15647"/>
                </a:cubicBezTo>
                <a:cubicBezTo>
                  <a:pt x="21093" y="13987"/>
                  <a:pt x="20903" y="12325"/>
                  <a:pt x="20711" y="10645"/>
                </a:cubicBezTo>
              </a:path>
            </a:pathLst>
          </a:custGeom>
          <a:noFill/>
          <a:ln w="1260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34" name="Image" descr=""/>
          <p:cNvPicPr/>
          <p:nvPr/>
        </p:nvPicPr>
        <p:blipFill>
          <a:blip r:embed="rId2"/>
          <a:stretch/>
        </p:blipFill>
        <p:spPr>
          <a:xfrm>
            <a:off x="4920840" y="2337120"/>
            <a:ext cx="709920" cy="406080"/>
          </a:xfrm>
          <a:prstGeom prst="rect">
            <a:avLst/>
          </a:prstGeom>
          <a:ln w="12600">
            <a:noFill/>
          </a:ln>
        </p:spPr>
      </p:pic>
      <p:pic>
        <p:nvPicPr>
          <p:cNvPr id="235" name="Image" descr=""/>
          <p:cNvPicPr/>
          <p:nvPr/>
        </p:nvPicPr>
        <p:blipFill>
          <a:blip r:embed="rId3"/>
          <a:stretch/>
        </p:blipFill>
        <p:spPr>
          <a:xfrm>
            <a:off x="2961000" y="3866040"/>
            <a:ext cx="931680" cy="763920"/>
          </a:xfrm>
          <a:prstGeom prst="rect">
            <a:avLst/>
          </a:prstGeom>
          <a:ln w="12600">
            <a:noFill/>
          </a:ln>
        </p:spPr>
      </p:pic>
      <p:pic>
        <p:nvPicPr>
          <p:cNvPr id="236" name="Image" descr=""/>
          <p:cNvPicPr/>
          <p:nvPr/>
        </p:nvPicPr>
        <p:blipFill>
          <a:blip r:embed="rId4"/>
          <a:stretch/>
        </p:blipFill>
        <p:spPr>
          <a:xfrm>
            <a:off x="1720800" y="3414960"/>
            <a:ext cx="521280" cy="470160"/>
          </a:xfrm>
          <a:prstGeom prst="rect">
            <a:avLst/>
          </a:prstGeom>
          <a:ln w="12600">
            <a:noFill/>
          </a:ln>
        </p:spPr>
      </p:pic>
      <p:sp>
        <p:nvSpPr>
          <p:cNvPr id="237" name="CustomShape 7"/>
          <p:cNvSpPr/>
          <p:nvPr/>
        </p:nvSpPr>
        <p:spPr>
          <a:xfrm flipH="1" rot="10800000">
            <a:off x="7824600" y="6009120"/>
            <a:ext cx="6640920" cy="1878840"/>
          </a:xfrm>
          <a:custGeom>
            <a:avLst/>
            <a:gdLst/>
            <a:ahLst/>
            <a:rect l="l" t="t" r="r" b="b"/>
            <a:pathLst>
              <a:path w="21537" h="21342">
                <a:moveTo>
                  <a:pt x="0" y="0"/>
                </a:moveTo>
                <a:cubicBezTo>
                  <a:pt x="238" y="439"/>
                  <a:pt x="481" y="851"/>
                  <a:pt x="729" y="1234"/>
                </a:cubicBezTo>
                <a:cubicBezTo>
                  <a:pt x="1224" y="1999"/>
                  <a:pt x="1736" y="2649"/>
                  <a:pt x="2246" y="3320"/>
                </a:cubicBezTo>
                <a:cubicBezTo>
                  <a:pt x="3852" y="5433"/>
                  <a:pt x="5438" y="7761"/>
                  <a:pt x="7075" y="9657"/>
                </a:cubicBezTo>
                <a:cubicBezTo>
                  <a:pt x="9903" y="12932"/>
                  <a:pt x="12858" y="14892"/>
                  <a:pt x="15782" y="17161"/>
                </a:cubicBezTo>
                <a:cubicBezTo>
                  <a:pt x="17224" y="18279"/>
                  <a:pt x="18662" y="19483"/>
                  <a:pt x="20072" y="20947"/>
                </a:cubicBezTo>
                <a:cubicBezTo>
                  <a:pt x="20676" y="21574"/>
                  <a:pt x="21371" y="21600"/>
                  <a:pt x="21517" y="19942"/>
                </a:cubicBezTo>
                <a:cubicBezTo>
                  <a:pt x="21600" y="18989"/>
                  <a:pt x="21408" y="18136"/>
                  <a:pt x="21270" y="17324"/>
                </a:cubicBezTo>
                <a:cubicBezTo>
                  <a:pt x="21163" y="16697"/>
                  <a:pt x="21080" y="16032"/>
                  <a:pt x="21024" y="15336"/>
                </a:cubicBezTo>
              </a:path>
            </a:pathLst>
          </a:custGeom>
          <a:noFill/>
          <a:ln w="1260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8"/>
          <p:cNvSpPr/>
          <p:nvPr/>
        </p:nvSpPr>
        <p:spPr>
          <a:xfrm>
            <a:off x="1420560" y="2959920"/>
            <a:ext cx="2481480" cy="55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cubicBezTo>
                  <a:pt x="1341" y="2234"/>
                  <a:pt x="2697" y="4292"/>
                  <a:pt x="4073" y="6172"/>
                </a:cubicBezTo>
                <a:cubicBezTo>
                  <a:pt x="6908" y="10046"/>
                  <a:pt x="9832" y="13189"/>
                  <a:pt x="12771" y="15731"/>
                </a:cubicBezTo>
                <a:cubicBezTo>
                  <a:pt x="15692" y="18257"/>
                  <a:pt x="18638" y="20216"/>
                  <a:pt x="21600" y="21600"/>
                </a:cubicBezTo>
              </a:path>
            </a:pathLst>
          </a:custGeom>
          <a:noFill/>
          <a:ln w="1260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39" name="Image" descr=""/>
          <p:cNvPicPr/>
          <p:nvPr/>
        </p:nvPicPr>
        <p:blipFill>
          <a:blip r:embed="rId5"/>
          <a:stretch/>
        </p:blipFill>
        <p:spPr>
          <a:xfrm>
            <a:off x="1070280" y="1963440"/>
            <a:ext cx="1047600" cy="777960"/>
          </a:xfrm>
          <a:prstGeom prst="rect">
            <a:avLst/>
          </a:prstGeom>
          <a:ln w="12600">
            <a:noFill/>
          </a:ln>
        </p:spPr>
      </p:pic>
      <p:sp>
        <p:nvSpPr>
          <p:cNvPr id="240" name="CustomShape 9"/>
          <p:cNvSpPr/>
          <p:nvPr/>
        </p:nvSpPr>
        <p:spPr>
          <a:xfrm>
            <a:off x="1404000" y="2698200"/>
            <a:ext cx="491400" cy="406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ENIAC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1946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10"/>
          <p:cNvSpPr/>
          <p:nvPr/>
        </p:nvSpPr>
        <p:spPr>
          <a:xfrm>
            <a:off x="1287360" y="3200400"/>
            <a:ext cx="710640" cy="406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Transistor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1947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11"/>
          <p:cNvSpPr/>
          <p:nvPr/>
        </p:nvSpPr>
        <p:spPr>
          <a:xfrm>
            <a:off x="283320" y="921240"/>
            <a:ext cx="17470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Computation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CustomShape 12"/>
          <p:cNvSpPr/>
          <p:nvPr/>
        </p:nvSpPr>
        <p:spPr>
          <a:xfrm>
            <a:off x="5400" y="5936040"/>
            <a:ext cx="21067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Communication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13"/>
          <p:cNvSpPr/>
          <p:nvPr/>
        </p:nvSpPr>
        <p:spPr>
          <a:xfrm>
            <a:off x="4553280" y="1932840"/>
            <a:ext cx="1238040" cy="406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1999 - Salesforces 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SaaS Concept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5" name="Image" descr=""/>
          <p:cNvPicPr/>
          <p:nvPr/>
        </p:nvPicPr>
        <p:blipFill>
          <a:blip r:embed="rId6"/>
          <a:stretch/>
        </p:blipFill>
        <p:spPr>
          <a:xfrm>
            <a:off x="2548080" y="3528720"/>
            <a:ext cx="788760" cy="441360"/>
          </a:xfrm>
          <a:prstGeom prst="rect">
            <a:avLst/>
          </a:prstGeom>
          <a:ln w="12600">
            <a:noFill/>
          </a:ln>
        </p:spPr>
      </p:pic>
      <p:sp>
        <p:nvSpPr>
          <p:cNvPr id="246" name="CustomShape 14"/>
          <p:cNvSpPr/>
          <p:nvPr/>
        </p:nvSpPr>
        <p:spPr>
          <a:xfrm>
            <a:off x="2155320" y="3346200"/>
            <a:ext cx="1093320" cy="406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micro processor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1971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CustomShape 15"/>
          <p:cNvSpPr/>
          <p:nvPr/>
        </p:nvSpPr>
        <p:spPr>
          <a:xfrm>
            <a:off x="132840" y="3682080"/>
            <a:ext cx="1091520" cy="25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1838 - Telegraph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8" name="Image" descr=""/>
          <p:cNvPicPr/>
          <p:nvPr/>
        </p:nvPicPr>
        <p:blipFill>
          <a:blip r:embed="rId7"/>
          <a:stretch/>
        </p:blipFill>
        <p:spPr>
          <a:xfrm>
            <a:off x="474120" y="4846320"/>
            <a:ext cx="709920" cy="777960"/>
          </a:xfrm>
          <a:prstGeom prst="rect">
            <a:avLst/>
          </a:prstGeom>
          <a:ln w="12600">
            <a:noFill/>
          </a:ln>
        </p:spPr>
      </p:pic>
      <p:sp>
        <p:nvSpPr>
          <p:cNvPr id="249" name="CustomShape 16"/>
          <p:cNvSpPr/>
          <p:nvPr/>
        </p:nvSpPr>
        <p:spPr>
          <a:xfrm>
            <a:off x="115920" y="4605120"/>
            <a:ext cx="1120680" cy="25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1876 - Telephone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0" name="Image" descr=""/>
          <p:cNvPicPr/>
          <p:nvPr/>
        </p:nvPicPr>
        <p:blipFill>
          <a:blip r:embed="rId8"/>
          <a:stretch/>
        </p:blipFill>
        <p:spPr>
          <a:xfrm>
            <a:off x="1258560" y="4565880"/>
            <a:ext cx="788760" cy="547200"/>
          </a:xfrm>
          <a:prstGeom prst="rect">
            <a:avLst/>
          </a:prstGeom>
          <a:ln w="12600">
            <a:noFill/>
          </a:ln>
        </p:spPr>
      </p:pic>
      <p:sp>
        <p:nvSpPr>
          <p:cNvPr id="251" name="CustomShape 17"/>
          <p:cNvSpPr/>
          <p:nvPr/>
        </p:nvSpPr>
        <p:spPr>
          <a:xfrm>
            <a:off x="1222200" y="5115960"/>
            <a:ext cx="847800" cy="25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1896 - Radio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CustomShape 18"/>
          <p:cNvSpPr/>
          <p:nvPr/>
        </p:nvSpPr>
        <p:spPr>
          <a:xfrm flipH="1" rot="10800000">
            <a:off x="3906720" y="4672080"/>
            <a:ext cx="3243600" cy="897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cubicBezTo>
                  <a:pt x="665" y="1335"/>
                  <a:pt x="1345" y="2591"/>
                  <a:pt x="2039" y="3764"/>
                </a:cubicBezTo>
                <a:cubicBezTo>
                  <a:pt x="4017" y="7112"/>
                  <a:pt x="6082" y="9768"/>
                  <a:pt x="8192" y="12046"/>
                </a:cubicBezTo>
                <a:cubicBezTo>
                  <a:pt x="10365" y="14393"/>
                  <a:pt x="12599" y="16360"/>
                  <a:pt x="14846" y="17948"/>
                </a:cubicBezTo>
                <a:cubicBezTo>
                  <a:pt x="17080" y="19526"/>
                  <a:pt x="19334" y="20745"/>
                  <a:pt x="21600" y="21600"/>
                </a:cubicBezTo>
              </a:path>
            </a:pathLst>
          </a:custGeom>
          <a:noFill/>
          <a:ln w="1260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53" name="Image" descr=""/>
          <p:cNvPicPr/>
          <p:nvPr/>
        </p:nvPicPr>
        <p:blipFill>
          <a:blip r:embed="rId9"/>
          <a:stretch/>
        </p:blipFill>
        <p:spPr>
          <a:xfrm>
            <a:off x="321840" y="3994200"/>
            <a:ext cx="788760" cy="571320"/>
          </a:xfrm>
          <a:prstGeom prst="rect">
            <a:avLst/>
          </a:prstGeom>
          <a:ln w="12600">
            <a:noFill/>
          </a:ln>
        </p:spPr>
      </p:pic>
      <p:sp>
        <p:nvSpPr>
          <p:cNvPr id="254" name="CustomShape 19"/>
          <p:cNvSpPr/>
          <p:nvPr/>
        </p:nvSpPr>
        <p:spPr>
          <a:xfrm>
            <a:off x="1968840" y="4161960"/>
            <a:ext cx="963720" cy="25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1957 - satellite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5" name="Image" descr=""/>
          <p:cNvPicPr/>
          <p:nvPr/>
        </p:nvPicPr>
        <p:blipFill>
          <a:blip r:embed="rId10"/>
          <a:stretch/>
        </p:blipFill>
        <p:spPr>
          <a:xfrm>
            <a:off x="2121840" y="4421520"/>
            <a:ext cx="764640" cy="547200"/>
          </a:xfrm>
          <a:prstGeom prst="rect">
            <a:avLst/>
          </a:prstGeom>
          <a:ln w="12600">
            <a:noFill/>
          </a:ln>
        </p:spPr>
      </p:pic>
      <p:sp>
        <p:nvSpPr>
          <p:cNvPr id="256" name="CustomShape 20"/>
          <p:cNvSpPr/>
          <p:nvPr/>
        </p:nvSpPr>
        <p:spPr>
          <a:xfrm>
            <a:off x="2970000" y="4598640"/>
            <a:ext cx="1097640" cy="25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1969 - ARPANET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CustomShape 21"/>
          <p:cNvSpPr/>
          <p:nvPr/>
        </p:nvSpPr>
        <p:spPr>
          <a:xfrm>
            <a:off x="3766320" y="4386600"/>
            <a:ext cx="1008000" cy="25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1973 - Ethernet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CustomShape 22"/>
          <p:cNvSpPr/>
          <p:nvPr/>
        </p:nvSpPr>
        <p:spPr>
          <a:xfrm>
            <a:off x="3940920" y="4224960"/>
            <a:ext cx="1487880" cy="25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1985 - TCP/IP Adoption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CustomShape 23"/>
          <p:cNvSpPr/>
          <p:nvPr/>
        </p:nvSpPr>
        <p:spPr>
          <a:xfrm>
            <a:off x="3599640" y="1465560"/>
            <a:ext cx="99252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1975 -Personal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Computers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0" name="Image" descr=""/>
          <p:cNvPicPr/>
          <p:nvPr/>
        </p:nvPicPr>
        <p:blipFill>
          <a:blip r:embed="rId11"/>
          <a:stretch/>
        </p:blipFill>
        <p:spPr>
          <a:xfrm>
            <a:off x="3680640" y="1868400"/>
            <a:ext cx="700200" cy="701280"/>
          </a:xfrm>
          <a:prstGeom prst="rect">
            <a:avLst/>
          </a:prstGeom>
          <a:ln w="12600">
            <a:noFill/>
          </a:ln>
        </p:spPr>
      </p:pic>
      <p:sp>
        <p:nvSpPr>
          <p:cNvPr id="261" name="CustomShape 24"/>
          <p:cNvSpPr/>
          <p:nvPr/>
        </p:nvSpPr>
        <p:spPr>
          <a:xfrm>
            <a:off x="6749640" y="4140000"/>
            <a:ext cx="919440" cy="406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SmartPhones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2007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CustomShape 25"/>
          <p:cNvSpPr/>
          <p:nvPr/>
        </p:nvSpPr>
        <p:spPr>
          <a:xfrm flipH="1" rot="10800000">
            <a:off x="8910360" y="4672080"/>
            <a:ext cx="1249920" cy="83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21600"/>
                </a:moveTo>
                <a:cubicBezTo>
                  <a:pt x="19279" y="20468"/>
                  <a:pt x="16994" y="19101"/>
                  <a:pt x="14754" y="17503"/>
                </a:cubicBezTo>
                <a:cubicBezTo>
                  <a:pt x="10918" y="14768"/>
                  <a:pt x="7215" y="11356"/>
                  <a:pt x="3954" y="6703"/>
                </a:cubicBezTo>
                <a:cubicBezTo>
                  <a:pt x="2536" y="4681"/>
                  <a:pt x="1213" y="2439"/>
                  <a:pt x="0" y="0"/>
                </a:cubicBezTo>
              </a:path>
            </a:pathLst>
          </a:custGeom>
          <a:noFill/>
          <a:ln w="1260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63" name="Image" descr=""/>
          <p:cNvPicPr/>
          <p:nvPr/>
        </p:nvPicPr>
        <p:blipFill>
          <a:blip r:embed="rId12"/>
          <a:stretch/>
        </p:blipFill>
        <p:spPr>
          <a:xfrm>
            <a:off x="5705280" y="3686040"/>
            <a:ext cx="1249920" cy="446040"/>
          </a:xfrm>
          <a:prstGeom prst="rect">
            <a:avLst/>
          </a:prstGeom>
          <a:ln w="12600">
            <a:noFill/>
          </a:ln>
        </p:spPr>
      </p:pic>
      <p:sp>
        <p:nvSpPr>
          <p:cNvPr id="264" name="CustomShape 26"/>
          <p:cNvSpPr/>
          <p:nvPr/>
        </p:nvSpPr>
        <p:spPr>
          <a:xfrm>
            <a:off x="5698440" y="3084120"/>
            <a:ext cx="173160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2002- Amazon Initial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Compute/Storage services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CustomShape 27"/>
          <p:cNvSpPr/>
          <p:nvPr/>
        </p:nvSpPr>
        <p:spPr>
          <a:xfrm>
            <a:off x="5881320" y="3448080"/>
            <a:ext cx="1649520" cy="25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2006 - Amazon EC2 (IaaS)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28"/>
          <p:cNvSpPr/>
          <p:nvPr/>
        </p:nvSpPr>
        <p:spPr>
          <a:xfrm>
            <a:off x="6669360" y="2093040"/>
            <a:ext cx="1768320" cy="4068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abb0b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2010 - Cloud  democratisation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29"/>
          <p:cNvSpPr/>
          <p:nvPr/>
        </p:nvSpPr>
        <p:spPr>
          <a:xfrm>
            <a:off x="7637760" y="2629440"/>
            <a:ext cx="1839240" cy="863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2015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Network/Computers 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Convergence 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Software Defined XXX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30"/>
          <p:cNvSpPr/>
          <p:nvPr/>
        </p:nvSpPr>
        <p:spPr>
          <a:xfrm>
            <a:off x="4993560" y="2707200"/>
            <a:ext cx="1017000" cy="25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abb0b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1999 - The Grid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9" name="Image" descr=""/>
          <p:cNvPicPr/>
          <p:nvPr/>
        </p:nvPicPr>
        <p:blipFill>
          <a:blip r:embed="rId13"/>
          <a:stretch/>
        </p:blipFill>
        <p:spPr>
          <a:xfrm>
            <a:off x="4282560" y="3142440"/>
            <a:ext cx="788760" cy="685080"/>
          </a:xfrm>
          <a:prstGeom prst="rect">
            <a:avLst/>
          </a:prstGeom>
          <a:ln w="12600">
            <a:noFill/>
          </a:ln>
        </p:spPr>
      </p:pic>
      <p:sp>
        <p:nvSpPr>
          <p:cNvPr id="270" name="CustomShape 31"/>
          <p:cNvSpPr/>
          <p:nvPr/>
        </p:nvSpPr>
        <p:spPr>
          <a:xfrm>
            <a:off x="4084920" y="3803040"/>
            <a:ext cx="1590120" cy="406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abb0b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1995 - Commodity clusters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1" name="Image" descr=""/>
          <p:cNvPicPr/>
          <p:nvPr/>
        </p:nvPicPr>
        <p:blipFill>
          <a:blip r:embed="rId14"/>
          <a:stretch/>
        </p:blipFill>
        <p:spPr>
          <a:xfrm>
            <a:off x="5096520" y="2974680"/>
            <a:ext cx="532080" cy="604440"/>
          </a:xfrm>
          <a:prstGeom prst="rect">
            <a:avLst/>
          </a:prstGeom>
          <a:ln w="12600">
            <a:noFill/>
          </a:ln>
        </p:spPr>
      </p:pic>
      <p:pic>
        <p:nvPicPr>
          <p:cNvPr id="272" name="Image" descr=""/>
          <p:cNvPicPr/>
          <p:nvPr/>
        </p:nvPicPr>
        <p:blipFill>
          <a:blip r:embed="rId15"/>
          <a:stretch/>
        </p:blipFill>
        <p:spPr>
          <a:xfrm>
            <a:off x="5968080" y="2240280"/>
            <a:ext cx="478800" cy="863280"/>
          </a:xfrm>
          <a:prstGeom prst="rect">
            <a:avLst/>
          </a:prstGeom>
          <a:ln w="12600">
            <a:noFill/>
          </a:ln>
        </p:spPr>
      </p:pic>
      <p:sp>
        <p:nvSpPr>
          <p:cNvPr id="273" name="CustomShape 32"/>
          <p:cNvSpPr/>
          <p:nvPr/>
        </p:nvSpPr>
        <p:spPr>
          <a:xfrm>
            <a:off x="5822640" y="1802160"/>
            <a:ext cx="2483640" cy="25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2002 - Virtualised Infrastructure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4" name="Image" descr=""/>
          <p:cNvPicPr/>
          <p:nvPr/>
        </p:nvPicPr>
        <p:blipFill>
          <a:blip r:embed="rId16"/>
          <a:stretch/>
        </p:blipFill>
        <p:spPr>
          <a:xfrm>
            <a:off x="7749720" y="3591720"/>
            <a:ext cx="685080" cy="603720"/>
          </a:xfrm>
          <a:prstGeom prst="rect">
            <a:avLst/>
          </a:prstGeom>
          <a:ln w="12600">
            <a:noFill/>
          </a:ln>
        </p:spPr>
      </p:pic>
      <p:pic>
        <p:nvPicPr>
          <p:cNvPr id="275" name="Image" descr=""/>
          <p:cNvPicPr/>
          <p:nvPr/>
        </p:nvPicPr>
        <p:blipFill>
          <a:blip r:embed="rId17"/>
          <a:stretch/>
        </p:blipFill>
        <p:spPr>
          <a:xfrm>
            <a:off x="6965280" y="2517840"/>
            <a:ext cx="685080" cy="617760"/>
          </a:xfrm>
          <a:prstGeom prst="rect">
            <a:avLst/>
          </a:prstGeom>
          <a:ln w="12600">
            <a:noFill/>
          </a:ln>
        </p:spPr>
      </p:pic>
      <p:sp>
        <p:nvSpPr>
          <p:cNvPr id="276" name="CustomShape 33"/>
          <p:cNvSpPr/>
          <p:nvPr/>
        </p:nvSpPr>
        <p:spPr>
          <a:xfrm>
            <a:off x="2140200" y="2586960"/>
            <a:ext cx="2689920" cy="39204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34"/>
          <p:cNvSpPr/>
          <p:nvPr/>
        </p:nvSpPr>
        <p:spPr>
          <a:xfrm>
            <a:off x="2153160" y="2278080"/>
            <a:ext cx="1473120" cy="4176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35"/>
          <p:cNvSpPr/>
          <p:nvPr/>
        </p:nvSpPr>
        <p:spPr>
          <a:xfrm>
            <a:off x="2254320" y="1074600"/>
            <a:ext cx="1513800" cy="25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abb0b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1950/1990 - Mainframes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CustomShape 36"/>
          <p:cNvSpPr/>
          <p:nvPr/>
        </p:nvSpPr>
        <p:spPr>
          <a:xfrm>
            <a:off x="2121480" y="2248920"/>
            <a:ext cx="1221120" cy="25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1950 - Batchmode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CustomShape 37"/>
          <p:cNvSpPr/>
          <p:nvPr/>
        </p:nvSpPr>
        <p:spPr>
          <a:xfrm>
            <a:off x="2227680" y="2394720"/>
            <a:ext cx="1158840" cy="25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1960 - Interactive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1" name="Image" descr=""/>
          <p:cNvPicPr/>
          <p:nvPr/>
        </p:nvPicPr>
        <p:blipFill>
          <a:blip r:embed="rId18"/>
          <a:stretch/>
        </p:blipFill>
        <p:spPr>
          <a:xfrm>
            <a:off x="2256480" y="1282680"/>
            <a:ext cx="1372320" cy="1012680"/>
          </a:xfrm>
          <a:prstGeom prst="rect">
            <a:avLst/>
          </a:prstGeom>
          <a:ln w="12600">
            <a:noFill/>
          </a:ln>
        </p:spPr>
      </p:pic>
      <p:sp>
        <p:nvSpPr>
          <p:cNvPr id="282" name="CustomShape 38"/>
          <p:cNvSpPr/>
          <p:nvPr/>
        </p:nvSpPr>
        <p:spPr>
          <a:xfrm>
            <a:off x="2383920" y="2767680"/>
            <a:ext cx="2606400" cy="25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1970 - Terminals (clients/server concepts)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CustomShape 39"/>
          <p:cNvSpPr/>
          <p:nvPr/>
        </p:nvSpPr>
        <p:spPr>
          <a:xfrm>
            <a:off x="2139120" y="2583000"/>
            <a:ext cx="2286720" cy="25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>
              <a:lnSpc>
                <a:spcPct val="100000"/>
              </a:lnSpc>
            </a:pPr>
            <a:r>
              <a:rPr b="1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1967 - First virtualisation attempt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4" name="Image" descr=""/>
          <p:cNvPicPr/>
          <p:nvPr/>
        </p:nvPicPr>
        <p:blipFill>
          <a:blip r:embed="rId19"/>
          <a:stretch/>
        </p:blipFill>
        <p:spPr>
          <a:xfrm>
            <a:off x="7057080" y="3777480"/>
            <a:ext cx="227520" cy="40608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205560" y="188640"/>
            <a:ext cx="8701560" cy="611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3300" spc="-1" strike="noStrike">
                <a:solidFill>
                  <a:srgbClr val="4e8fd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Cloud-IoT Convergence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TextShape 2"/>
          <p:cNvSpPr txBox="1"/>
          <p:nvPr/>
        </p:nvSpPr>
        <p:spPr>
          <a:xfrm>
            <a:off x="6578640" y="6489720"/>
            <a:ext cx="201096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Journées SUCCES - Oct. 2017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7" name="TextShape 3"/>
          <p:cNvSpPr txBox="1"/>
          <p:nvPr/>
        </p:nvSpPr>
        <p:spPr>
          <a:xfrm>
            <a:off x="1349280" y="6488280"/>
            <a:ext cx="52178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O. Richard - SILECS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8" name="TextShape 4"/>
          <p:cNvSpPr txBox="1"/>
          <p:nvPr/>
        </p:nvSpPr>
        <p:spPr>
          <a:xfrm>
            <a:off x="8618400" y="6488280"/>
            <a:ext cx="5252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 </a:t>
            </a:r>
            <a:fld id="{0BC1DC43-64D6-45A7-9C10-4155621A4A83}" type="slidenum"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89" name="image01.jpg" descr=""/>
          <p:cNvPicPr/>
          <p:nvPr/>
        </p:nvPicPr>
        <p:blipFill>
          <a:blip r:embed="rId1"/>
          <a:stretch/>
        </p:blipFill>
        <p:spPr>
          <a:xfrm>
            <a:off x="302400" y="1088640"/>
            <a:ext cx="8331840" cy="500436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204840" y="139680"/>
            <a:ext cx="7219800" cy="687600"/>
          </a:xfrm>
          <a:prstGeom prst="rect">
            <a:avLst/>
          </a:prstGeom>
          <a:noFill/>
          <a:ln>
            <a:noFill/>
          </a:ln>
        </p:spPr>
        <p:txBody>
          <a:bodyPr lIns="0" rIns="132120" tIns="0" bIns="0" anchor="ctr"/>
          <a:p>
            <a:pPr>
              <a:lnSpc>
                <a:spcPct val="100000"/>
              </a:lnSpc>
            </a:pPr>
            <a:r>
              <a:rPr b="1" lang="fr-FR" sz="3600" spc="-1" strike="noStrike">
                <a:solidFill>
                  <a:srgbClr val="4e8fd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“</a:t>
            </a:r>
            <a:r>
              <a:rPr b="1" lang="fr-FR" sz="3600" spc="-1" strike="noStrike">
                <a:solidFill>
                  <a:srgbClr val="4e8fd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Good experiments”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TextShape 2"/>
          <p:cNvSpPr txBox="1"/>
          <p:nvPr/>
        </p:nvSpPr>
        <p:spPr>
          <a:xfrm>
            <a:off x="380880" y="827640"/>
            <a:ext cx="8434080" cy="3196440"/>
          </a:xfrm>
          <a:prstGeom prst="rect">
            <a:avLst/>
          </a:prstGeom>
          <a:noFill/>
          <a:ln>
            <a:noFill/>
          </a:ln>
        </p:spPr>
        <p:txBody>
          <a:bodyPr lIns="90000" rIns="132120" tIns="45000" bIns="45000" anchor="ctr"/>
          <a:p>
            <a:pPr marL="496800" indent="-456840"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 </a:t>
            </a:r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good experiment</a:t>
            </a: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should fulfill the following properties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78040" indent="-38052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Reproducibility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: </a:t>
            </a:r>
            <a:r>
              <a:rPr b="0" i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must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give the same result with the same input 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78040" indent="-38052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Extensibility: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b="0" i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must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target possible comparisons with other works and extensions (more/other processors, larger data sets, different architectures)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78040" indent="-38052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Applicability: </a:t>
            </a:r>
            <a:r>
              <a:rPr b="0" i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must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define realistic parameters and </a:t>
            </a:r>
            <a:r>
              <a:rPr b="0" i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must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allow for an easy calibration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78040" indent="-38052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“</a:t>
            </a:r>
            <a:r>
              <a:rPr b="1" i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Revisability</a:t>
            </a: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”: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when an implementation does not perform as expected, </a:t>
            </a:r>
            <a:r>
              <a:rPr b="0" i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must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help to identify the reasons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2" name="Image 1" descr=""/>
          <p:cNvPicPr/>
          <p:nvPr/>
        </p:nvPicPr>
        <p:blipFill>
          <a:blip r:embed="rId1"/>
          <a:stretch/>
        </p:blipFill>
        <p:spPr>
          <a:xfrm>
            <a:off x="6493680" y="4024440"/>
            <a:ext cx="2325240" cy="2313000"/>
          </a:xfrm>
          <a:prstGeom prst="rect">
            <a:avLst/>
          </a:prstGeom>
          <a:ln>
            <a:noFill/>
          </a:ln>
        </p:spPr>
      </p:pic>
      <p:pic>
        <p:nvPicPr>
          <p:cNvPr id="293" name="Image 2" descr=""/>
          <p:cNvPicPr/>
          <p:nvPr/>
        </p:nvPicPr>
        <p:blipFill>
          <a:blip r:embed="rId2"/>
          <a:stretch/>
        </p:blipFill>
        <p:spPr>
          <a:xfrm>
            <a:off x="204840" y="4339800"/>
            <a:ext cx="5383080" cy="1877400"/>
          </a:xfrm>
          <a:prstGeom prst="rect">
            <a:avLst/>
          </a:prstGeom>
          <a:ln>
            <a:noFill/>
          </a:ln>
        </p:spPr>
      </p:pic>
      <p:sp>
        <p:nvSpPr>
          <p:cNvPr id="294" name="TextShape 3"/>
          <p:cNvSpPr txBox="1"/>
          <p:nvPr/>
        </p:nvSpPr>
        <p:spPr>
          <a:xfrm>
            <a:off x="6578640" y="6489720"/>
            <a:ext cx="201096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Journées SUCCES - Oct. 2017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5" name="TextShape 4"/>
          <p:cNvSpPr txBox="1"/>
          <p:nvPr/>
        </p:nvSpPr>
        <p:spPr>
          <a:xfrm>
            <a:off x="1349280" y="6488280"/>
            <a:ext cx="52178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O. Richard - SILECS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6" name="TextShape 5"/>
          <p:cNvSpPr txBox="1"/>
          <p:nvPr/>
        </p:nvSpPr>
        <p:spPr>
          <a:xfrm>
            <a:off x="8618400" y="6488280"/>
            <a:ext cx="5252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 </a:t>
            </a:r>
            <a:fld id="{BC1DFC25-053A-459C-A6E3-DEBECE11BAB8}" type="slidenum"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205560" y="188640"/>
            <a:ext cx="8701560" cy="1007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3300" spc="-1" strike="noStrike">
                <a:solidFill>
                  <a:srgbClr val="4e8fd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SILECS: </a:t>
            </a:r>
            <a:r>
              <a:rPr b="1" i="1" lang="fr-FR" sz="3300" spc="-1" strike="noStrike">
                <a:solidFill>
                  <a:srgbClr val="4e8fd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Super Infrastructure for Large-scale Experimental Computer Science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TextShape 2"/>
          <p:cNvSpPr txBox="1"/>
          <p:nvPr/>
        </p:nvSpPr>
        <p:spPr>
          <a:xfrm>
            <a:off x="188640" y="1304640"/>
            <a:ext cx="8701560" cy="4932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Having a large scale infrastructure to experiment IoT/Edge cloud applications and software stacks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Scaling factor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Exascale platforms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Virtualized, Programmable 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FOG and Mobile Edge Computing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Features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1"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Manageability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076400" indent="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Agility (SDN, NFV)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076400" indent="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Self adaptability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076400" indent="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Global orchestration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1"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Complexity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076400" indent="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Resources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076400" indent="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Energy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1"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Data Flow </a:t>
            </a: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Management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076400" indent="361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Data deluge processing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TextShape 3"/>
          <p:cNvSpPr txBox="1"/>
          <p:nvPr/>
        </p:nvSpPr>
        <p:spPr>
          <a:xfrm>
            <a:off x="6578640" y="6489720"/>
            <a:ext cx="201096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Journées SUCCES - Oct. 2017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0" name="TextShape 4"/>
          <p:cNvSpPr txBox="1"/>
          <p:nvPr/>
        </p:nvSpPr>
        <p:spPr>
          <a:xfrm>
            <a:off x="1349280" y="6488280"/>
            <a:ext cx="52178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O. Richard - SILECS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1" name="TextShape 5"/>
          <p:cNvSpPr txBox="1"/>
          <p:nvPr/>
        </p:nvSpPr>
        <p:spPr>
          <a:xfrm>
            <a:off x="8618400" y="6488280"/>
            <a:ext cx="5252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 </a:t>
            </a:r>
            <a:fld id="{8D96DABE-65BF-4292-BADE-D4A1DE4D6D52}" type="slidenum"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205560" y="188640"/>
            <a:ext cx="8701560" cy="611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3300" spc="-1" strike="noStrike">
                <a:solidFill>
                  <a:srgbClr val="4e8fd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SILECS: based upon two infrastructures</a:t>
            </a:r>
            <a:endParaRPr b="0" lang="fr-FR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TextShape 2"/>
          <p:cNvSpPr txBox="1"/>
          <p:nvPr/>
        </p:nvSpPr>
        <p:spPr>
          <a:xfrm>
            <a:off x="205560" y="792720"/>
            <a:ext cx="8701560" cy="5364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FIT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Proving Internet players access to a variety of fixed and mobile technologies and services, thus accelerating the design of advanced technologies for the Future Internet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4 key technologies and a single control point: IoT-Lab (connected objects &amp; sensors, mobility), CorteXlab (Cognitive Radio), wireless (anechoic chamber), Network Operations Center (including a PLE access), Advanced Cloud technology including OpenStack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9 sites (Paris (2), Evry, Rocquencourt, Lille, Strasbourg, Lyon, Grenoble, Sophia Antipolis)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Grid’5000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 scientific instrument for experimental research on large future infrastructures: Clouds, datacenters, HPC exascale, Big Data infrastructures, networks, etc.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61800" indent="3524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10 sites, service nodes, &gt; 8000 cores, with a large variety of network connectivity and storage access, dedicated interconnection network granted and managed by RENATER gathered around a GIS (CNRS, CEA, Inria, CPU, RENATER, Institut Mines-Telecom, CDEFI)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Software stacks dedicated to experimentation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Monitoring tools, resource reservation, data collection and storage</a:t>
            </a: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2200" spc="-1" strike="noStrike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TextShape 3"/>
          <p:cNvSpPr txBox="1"/>
          <p:nvPr/>
        </p:nvSpPr>
        <p:spPr>
          <a:xfrm>
            <a:off x="6578640" y="6489720"/>
            <a:ext cx="201096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Journées SUCCES - Oct. 2017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5" name="TextShape 4"/>
          <p:cNvSpPr txBox="1"/>
          <p:nvPr/>
        </p:nvSpPr>
        <p:spPr>
          <a:xfrm>
            <a:off x="1349280" y="6488280"/>
            <a:ext cx="52178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O. Richard - SILECS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6" name="TextShape 5"/>
          <p:cNvSpPr txBox="1"/>
          <p:nvPr/>
        </p:nvSpPr>
        <p:spPr>
          <a:xfrm>
            <a:off x="8618400" y="6488280"/>
            <a:ext cx="525240" cy="27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 </a:t>
            </a:r>
            <a:fld id="{2DE2237E-DE73-4B49-A266-3B97BF1D21E8}" type="slidenum">
              <a:rPr b="0"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13676</TotalTime>
  <Application>LibreOffice/5.1.6.2$Linux_X86_64 LibreOffice_project/10m0$Build-2</Application>
  <Words>789</Words>
  <Paragraphs>185</Paragraphs>
  <Company>INRIA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2011-12-20T10:47:48Z</dcterms:created>
  <dc:creator>Anne BRES</dc:creator>
  <dc:description/>
  <dc:language>en-US</dc:language>
  <cp:lastModifiedBy/>
  <dcterms:modified xsi:type="dcterms:W3CDTF">2017-10-13T18:12:49Z</dcterms:modified>
  <cp:revision>86</cp:revision>
  <dc:subject/>
  <dc:title>TITRE SUR 1 OU 2 LIGNES MAXIMUM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15.0033</vt:lpwstr>
  </property>
  <property fmtid="{D5CDD505-2E9C-101B-9397-08002B2CF9AE}" pid="3" name="Company">
    <vt:lpwstr>INRIA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Présentation à l'écran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15</vt:i4>
  </property>
</Properties>
</file>